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0" r:id="rId3"/>
    <p:sldId id="258" r:id="rId4"/>
    <p:sldId id="285" r:id="rId5"/>
    <p:sldId id="267" r:id="rId6"/>
    <p:sldId id="259" r:id="rId7"/>
    <p:sldId id="277" r:id="rId8"/>
    <p:sldId id="257" r:id="rId9"/>
    <p:sldId id="278" r:id="rId10"/>
    <p:sldId id="266" r:id="rId11"/>
    <p:sldId id="261" r:id="rId12"/>
    <p:sldId id="279" r:id="rId13"/>
    <p:sldId id="276" r:id="rId14"/>
    <p:sldId id="270" r:id="rId15"/>
    <p:sldId id="280" r:id="rId16"/>
    <p:sldId id="281" r:id="rId17"/>
    <p:sldId id="268" r:id="rId18"/>
    <p:sldId id="282" r:id="rId19"/>
    <p:sldId id="269" r:id="rId20"/>
    <p:sldId id="275" r:id="rId21"/>
    <p:sldId id="263" r:id="rId22"/>
    <p:sldId id="271" r:id="rId23"/>
    <p:sldId id="272" r:id="rId24"/>
    <p:sldId id="273" r:id="rId25"/>
    <p:sldId id="264" r:id="rId26"/>
    <p:sldId id="283" r:id="rId27"/>
    <p:sldId id="274"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4000" r="-3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IN" sz="3200" b="1" dirty="0" smtClean="0">
                <a:latin typeface="Arial Black" pitchFamily="34" charset="0"/>
              </a:rPr>
              <a:t>MODELS OF TEACHING</a:t>
            </a:r>
            <a:endParaRPr lang="en-IN" sz="3200" b="1" dirty="0">
              <a:latin typeface="Arial Black" pitchFamily="34" charset="0"/>
            </a:endParaRPr>
          </a:p>
        </p:txBody>
      </p:sp>
      <p:sp>
        <p:nvSpPr>
          <p:cNvPr id="3" name="Content Placeholder 2"/>
          <p:cNvSpPr>
            <a:spLocks noGrp="1"/>
          </p:cNvSpPr>
          <p:nvPr>
            <p:ph idx="1"/>
          </p:nvPr>
        </p:nvSpPr>
        <p:spPr>
          <a:xfrm>
            <a:off x="381000" y="1447800"/>
            <a:ext cx="8382000" cy="4876800"/>
          </a:xfrm>
        </p:spPr>
        <p:txBody>
          <a:bodyPr>
            <a:normAutofit/>
          </a:bodyPr>
          <a:lstStyle/>
          <a:p>
            <a:pPr algn="just">
              <a:lnSpc>
                <a:spcPct val="150000"/>
              </a:lnSpc>
              <a:buFont typeface="Wingdings" pitchFamily="2" charset="2"/>
              <a:buChar char="v"/>
            </a:pPr>
            <a:r>
              <a:rPr lang="en-IN" sz="2000" dirty="0" smtClean="0"/>
              <a:t>Models </a:t>
            </a:r>
            <a:r>
              <a:rPr lang="en-IN" sz="2000" dirty="0" smtClean="0"/>
              <a:t>of teaching are really a models of learning designed to help students to acquire knowledge ,information ,ideas , skill, values ,way  of thinking. </a:t>
            </a:r>
            <a:endParaRPr lang="en-IN" sz="2000" dirty="0"/>
          </a:p>
          <a:p>
            <a:pPr algn="just">
              <a:lnSpc>
                <a:spcPct val="150000"/>
              </a:lnSpc>
              <a:buFont typeface="Wingdings" pitchFamily="2" charset="2"/>
              <a:buChar char="v"/>
            </a:pPr>
            <a:r>
              <a:rPr lang="en-IN" sz="2000" dirty="0" smtClean="0"/>
              <a:t>They </a:t>
            </a:r>
            <a:r>
              <a:rPr lang="en-IN" sz="2000" dirty="0" smtClean="0"/>
              <a:t>are just instructional designs, which describe the process of specifying and producing particular environmental situations which cause the students to interact in such a way that specific changes occurs in his behaviour. </a:t>
            </a:r>
            <a:endParaRPr lang="en-IN" sz="2000" dirty="0"/>
          </a:p>
          <a:p>
            <a:pPr algn="just">
              <a:lnSpc>
                <a:spcPct val="150000"/>
              </a:lnSpc>
              <a:buFont typeface="Wingdings" pitchFamily="2" charset="2"/>
              <a:buChar char="v"/>
            </a:pPr>
            <a:r>
              <a:rPr lang="en-IN" sz="2000" dirty="0" smtClean="0"/>
              <a:t>Bruce </a:t>
            </a:r>
            <a:r>
              <a:rPr lang="en-IN" sz="2000" dirty="0" smtClean="0"/>
              <a:t>Joyce and Marsha Weil ( 1980) describe a models of teaching as a plan or pattern that can be used to shape curricula to design instructional materials and to guide instruction in the classroom and other settings.  </a:t>
            </a:r>
            <a:endParaRPr lang="en-IN" sz="2000" dirty="0"/>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PERSONAL MODEL</a:t>
            </a:r>
            <a:endParaRPr lang="en-IN" b="1" dirty="0"/>
          </a:p>
        </p:txBody>
      </p:sp>
      <p:sp>
        <p:nvSpPr>
          <p:cNvPr id="3" name="Content Placeholder 2"/>
          <p:cNvSpPr>
            <a:spLocks noGrp="1"/>
          </p:cNvSpPr>
          <p:nvPr>
            <p:ph idx="1"/>
          </p:nvPr>
        </p:nvSpPr>
        <p:spPr/>
        <p:txBody>
          <a:bodyPr>
            <a:normAutofit/>
          </a:bodyPr>
          <a:lstStyle/>
          <a:p>
            <a:pPr algn="just">
              <a:buNone/>
            </a:pPr>
            <a:r>
              <a:rPr lang="en-IN" sz="1600" dirty="0" smtClean="0"/>
              <a:t>Models which belongs to this family deal with the personal development of the individual . The primary goals are.</a:t>
            </a:r>
          </a:p>
          <a:p>
            <a:pPr algn="just"/>
            <a:r>
              <a:rPr lang="en-IN" sz="1600" dirty="0" smtClean="0"/>
              <a:t>to help students understand </a:t>
            </a:r>
          </a:p>
          <a:p>
            <a:pPr algn="just"/>
            <a:r>
              <a:rPr lang="en-IN" sz="1600" dirty="0" smtClean="0"/>
              <a:t>To increase the students sense of self worth.</a:t>
            </a:r>
          </a:p>
          <a:p>
            <a:pPr algn="just"/>
            <a:r>
              <a:rPr lang="en-IN" sz="1600" dirty="0" smtClean="0"/>
              <a:t>To help students refine their emotion </a:t>
            </a:r>
          </a:p>
          <a:p>
            <a:pPr algn="just"/>
            <a:r>
              <a:rPr lang="en-IN" sz="1600" dirty="0" smtClean="0"/>
              <a:t>‘to foster the students creativity</a:t>
            </a:r>
          </a:p>
          <a:p>
            <a:pPr algn="just">
              <a:buNone/>
            </a:pPr>
            <a:r>
              <a:rPr lang="en-IN" sz="1600" dirty="0" smtClean="0"/>
              <a:t>The models which belong to this family are</a:t>
            </a:r>
          </a:p>
          <a:p>
            <a:pPr algn="just">
              <a:buNone/>
            </a:pPr>
            <a:r>
              <a:rPr lang="en-IN" sz="1600" dirty="0" smtClean="0"/>
              <a:t>     Non Directive Teaching Model </a:t>
            </a:r>
          </a:p>
          <a:p>
            <a:pPr algn="just">
              <a:buNone/>
            </a:pPr>
            <a:r>
              <a:rPr lang="en-IN" sz="1600" dirty="0" smtClean="0"/>
              <a:t>     </a:t>
            </a:r>
            <a:r>
              <a:rPr lang="en-IN" sz="1600" dirty="0" err="1" smtClean="0"/>
              <a:t>Synectics</a:t>
            </a:r>
            <a:r>
              <a:rPr lang="en-IN" sz="1600" dirty="0" smtClean="0"/>
              <a:t> model </a:t>
            </a:r>
          </a:p>
          <a:p>
            <a:pPr algn="just">
              <a:buNone/>
            </a:pPr>
            <a:r>
              <a:rPr lang="en-IN" sz="1600" dirty="0" smtClean="0"/>
              <a:t>     Awareness Training Model </a:t>
            </a:r>
          </a:p>
          <a:p>
            <a:pPr algn="just">
              <a:buNone/>
            </a:pPr>
            <a:r>
              <a:rPr lang="en-IN" sz="1600" dirty="0" smtClean="0"/>
              <a:t>     Classroom Meeting Model  </a:t>
            </a: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IN" dirty="0" smtClean="0"/>
              <a:t>ELEMENTS OF TEACHING MODEL</a:t>
            </a:r>
            <a:endParaRPr lang="en-IN" dirty="0"/>
          </a:p>
        </p:txBody>
      </p:sp>
      <p:sp>
        <p:nvSpPr>
          <p:cNvPr id="3" name="Content Placeholder 2"/>
          <p:cNvSpPr>
            <a:spLocks noGrp="1"/>
          </p:cNvSpPr>
          <p:nvPr>
            <p:ph idx="1"/>
          </p:nvPr>
        </p:nvSpPr>
        <p:spPr>
          <a:xfrm>
            <a:off x="304800" y="990600"/>
            <a:ext cx="8839200" cy="5867400"/>
          </a:xfrm>
        </p:spPr>
        <p:txBody>
          <a:bodyPr>
            <a:normAutofit/>
          </a:bodyPr>
          <a:lstStyle/>
          <a:p>
            <a:pPr algn="just">
              <a:buNone/>
            </a:pPr>
            <a:endParaRPr lang="en-IN" sz="1600" dirty="0" smtClean="0"/>
          </a:p>
          <a:p>
            <a:pPr algn="just">
              <a:buNone/>
            </a:pPr>
            <a:r>
              <a:rPr lang="en-IN" sz="2800" dirty="0" smtClean="0"/>
              <a:t>The models developed by Bruce Joyce and Marsha Weil have a definite structure. </a:t>
            </a:r>
            <a:endParaRPr lang="en-IN" sz="2800" dirty="0" smtClean="0"/>
          </a:p>
          <a:p>
            <a:pPr algn="just">
              <a:buNone/>
            </a:pPr>
            <a:r>
              <a:rPr lang="en-IN" sz="2800" dirty="0" smtClean="0"/>
              <a:t>Each Model is </a:t>
            </a:r>
            <a:r>
              <a:rPr lang="en-IN" sz="2800" dirty="0" smtClean="0"/>
              <a:t>described within the </a:t>
            </a:r>
            <a:r>
              <a:rPr lang="en-IN" sz="2800" dirty="0" smtClean="0"/>
              <a:t>structure.</a:t>
            </a:r>
          </a:p>
          <a:p>
            <a:pPr algn="just">
              <a:buNone/>
            </a:pPr>
            <a:r>
              <a:rPr lang="en-IN" sz="2800" dirty="0" smtClean="0"/>
              <a:t>The </a:t>
            </a:r>
            <a:r>
              <a:rPr lang="en-IN" sz="2800" dirty="0" smtClean="0"/>
              <a:t>six elements of this structure are:</a:t>
            </a:r>
          </a:p>
          <a:p>
            <a:pPr marL="514350" indent="-514350" algn="just">
              <a:buFont typeface="+mj-lt"/>
              <a:buAutoNum type="arabicPeriod"/>
            </a:pPr>
            <a:r>
              <a:rPr lang="en-IN" sz="2800" dirty="0" smtClean="0"/>
              <a:t>Focus </a:t>
            </a:r>
            <a:endParaRPr lang="en-IN" sz="2800" dirty="0" smtClean="0"/>
          </a:p>
          <a:p>
            <a:pPr marL="514350" indent="-514350" algn="just">
              <a:buFont typeface="+mj-lt"/>
              <a:buAutoNum type="arabicPeriod"/>
            </a:pPr>
            <a:r>
              <a:rPr lang="en-IN" sz="2800" dirty="0" smtClean="0"/>
              <a:t>Syntax</a:t>
            </a:r>
            <a:endParaRPr lang="en-IN" sz="2800" dirty="0" smtClean="0"/>
          </a:p>
          <a:p>
            <a:pPr marL="514350" indent="-514350" algn="just">
              <a:buFont typeface="+mj-lt"/>
              <a:buAutoNum type="arabicPeriod"/>
            </a:pPr>
            <a:r>
              <a:rPr lang="en-IN" sz="2800" dirty="0" smtClean="0"/>
              <a:t>Social </a:t>
            </a:r>
            <a:r>
              <a:rPr lang="en-IN" sz="2800" dirty="0" smtClean="0"/>
              <a:t>system</a:t>
            </a:r>
          </a:p>
          <a:p>
            <a:pPr marL="514350" indent="-514350" algn="just">
              <a:buFont typeface="+mj-lt"/>
              <a:buAutoNum type="arabicPeriod"/>
            </a:pPr>
            <a:r>
              <a:rPr lang="en-IN" sz="2800" dirty="0" smtClean="0"/>
              <a:t>Principles </a:t>
            </a:r>
            <a:r>
              <a:rPr lang="en-IN" sz="2800" dirty="0" smtClean="0"/>
              <a:t>of reaction </a:t>
            </a:r>
          </a:p>
          <a:p>
            <a:pPr marL="514350" indent="-514350" algn="just">
              <a:buFont typeface="+mj-lt"/>
              <a:buAutoNum type="arabicPeriod"/>
            </a:pPr>
            <a:r>
              <a:rPr lang="en-IN" sz="2800" dirty="0" smtClean="0"/>
              <a:t>Support </a:t>
            </a:r>
            <a:r>
              <a:rPr lang="en-IN" sz="2800" dirty="0" smtClean="0"/>
              <a:t>system </a:t>
            </a:r>
          </a:p>
          <a:p>
            <a:pPr marL="514350" indent="-514350" algn="just">
              <a:buFont typeface="+mj-lt"/>
              <a:buAutoNum type="arabicPeriod"/>
            </a:pPr>
            <a:r>
              <a:rPr lang="en-IN" sz="2800" dirty="0" smtClean="0"/>
              <a:t>Instructional </a:t>
            </a:r>
            <a:r>
              <a:rPr lang="en-IN" sz="2800" dirty="0" smtClean="0"/>
              <a:t>and </a:t>
            </a:r>
            <a:r>
              <a:rPr lang="en-IN" sz="2800" dirty="0" err="1" smtClean="0"/>
              <a:t>nurturant</a:t>
            </a:r>
            <a:r>
              <a:rPr lang="en-IN" sz="2800" dirty="0" smtClean="0"/>
              <a:t> </a:t>
            </a:r>
            <a:r>
              <a:rPr lang="en-IN" sz="2800" dirty="0" smtClean="0"/>
              <a:t>effect</a:t>
            </a:r>
            <a:endParaRPr lang="en-IN" sz="2800" dirty="0" smtClean="0"/>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fontScale="92500" lnSpcReduction="10000"/>
          </a:bodyPr>
          <a:lstStyle/>
          <a:p>
            <a:pPr algn="just">
              <a:buNone/>
            </a:pPr>
            <a:r>
              <a:rPr lang="en-IN" dirty="0" smtClean="0"/>
              <a:t>1</a:t>
            </a:r>
            <a:r>
              <a:rPr lang="en-IN" b="1" dirty="0" smtClean="0"/>
              <a:t>.Focus </a:t>
            </a:r>
          </a:p>
          <a:p>
            <a:pPr algn="just">
              <a:buNone/>
            </a:pPr>
            <a:r>
              <a:rPr lang="en-IN" dirty="0" smtClean="0"/>
              <a:t>            It is main the aspect of a teaching model. Name and objective of teaching constitute the focus. It refers to the goals or objective of teaching.</a:t>
            </a:r>
          </a:p>
          <a:p>
            <a:pPr algn="just">
              <a:buNone/>
            </a:pPr>
            <a:r>
              <a:rPr lang="en-IN" b="1" dirty="0" smtClean="0"/>
              <a:t>2.Syntax </a:t>
            </a:r>
          </a:p>
          <a:p>
            <a:pPr algn="just">
              <a:buNone/>
            </a:pPr>
            <a:r>
              <a:rPr lang="en-IN" dirty="0" smtClean="0"/>
              <a:t>            It deals with phases of the model. It involves a description or structure of activities. It refers the presentation aspect of teaching.</a:t>
            </a:r>
          </a:p>
          <a:p>
            <a:pPr algn="just">
              <a:buNone/>
            </a:pPr>
            <a:r>
              <a:rPr lang="en-IN" dirty="0" smtClean="0"/>
              <a:t>3. </a:t>
            </a:r>
            <a:r>
              <a:rPr lang="en-IN" b="1" dirty="0" smtClean="0"/>
              <a:t>Social system </a:t>
            </a:r>
          </a:p>
          <a:p>
            <a:pPr algn="just">
              <a:buNone/>
            </a:pPr>
            <a:r>
              <a:rPr lang="en-IN" dirty="0" smtClean="0"/>
              <a:t>            It describes the role and relationship between the teacher and the pupils.</a:t>
            </a:r>
          </a:p>
          <a:p>
            <a:pPr>
              <a:buNone/>
            </a:pPr>
            <a:endParaRPr lang="en-IN" dirty="0" smtClean="0"/>
          </a:p>
          <a:p>
            <a:endParaRPr lang="en-US" dirty="0"/>
          </a:p>
        </p:txBody>
      </p:sp>
    </p:spTree>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364163"/>
          </a:xfrm>
        </p:spPr>
        <p:txBody>
          <a:bodyPr>
            <a:normAutofit fontScale="85000" lnSpcReduction="10000"/>
          </a:bodyPr>
          <a:lstStyle/>
          <a:p>
            <a:pPr algn="just">
              <a:buNone/>
            </a:pPr>
            <a:r>
              <a:rPr lang="en-IN" dirty="0" smtClean="0"/>
              <a:t>4. </a:t>
            </a:r>
            <a:r>
              <a:rPr lang="en-IN" b="1" dirty="0" smtClean="0"/>
              <a:t>Principles of reaction </a:t>
            </a:r>
          </a:p>
          <a:p>
            <a:pPr algn="just">
              <a:buNone/>
            </a:pPr>
            <a:r>
              <a:rPr lang="en-IN" dirty="0" smtClean="0"/>
              <a:t>             Teacher reacts to the response of the students.</a:t>
            </a:r>
          </a:p>
          <a:p>
            <a:pPr algn="just">
              <a:buNone/>
            </a:pPr>
            <a:r>
              <a:rPr lang="en-IN" dirty="0" smtClean="0"/>
              <a:t>5</a:t>
            </a:r>
            <a:r>
              <a:rPr lang="en-IN" b="1" dirty="0" smtClean="0"/>
              <a:t>. Support system</a:t>
            </a:r>
          </a:p>
          <a:p>
            <a:pPr algn="just">
              <a:buNone/>
            </a:pPr>
            <a:r>
              <a:rPr lang="en-IN" dirty="0" smtClean="0"/>
              <a:t>             It refers to the additional requirements other than facilities usually available in the classroom.</a:t>
            </a:r>
          </a:p>
          <a:p>
            <a:pPr algn="just">
              <a:buNone/>
            </a:pPr>
            <a:r>
              <a:rPr lang="en-IN" b="1" dirty="0" smtClean="0"/>
              <a:t>6.Effects of the Model</a:t>
            </a:r>
          </a:p>
          <a:p>
            <a:pPr algn="just">
              <a:buNone/>
            </a:pPr>
            <a:r>
              <a:rPr lang="en-IN" dirty="0" smtClean="0"/>
              <a:t>  Instructional effect   : These are the direct effects of the model which result from the content and the skill on which the activities are based.</a:t>
            </a:r>
          </a:p>
          <a:p>
            <a:pPr algn="just">
              <a:buNone/>
            </a:pPr>
            <a:r>
              <a:rPr lang="en-IN" dirty="0" smtClean="0"/>
              <a:t>  </a:t>
            </a:r>
            <a:r>
              <a:rPr lang="en-IN" dirty="0" err="1" smtClean="0"/>
              <a:t>Nurturant</a:t>
            </a:r>
            <a:r>
              <a:rPr lang="en-IN" dirty="0" smtClean="0"/>
              <a:t> effect :  They are indirect effect of the model .These are the implicit in the learning environment.</a:t>
            </a:r>
          </a:p>
          <a:p>
            <a:pPr>
              <a:buNone/>
            </a:pPr>
            <a:endParaRPr lang="en-IN" dirty="0" smtClean="0"/>
          </a:p>
          <a:p>
            <a:pPr>
              <a:buNone/>
            </a:pPr>
            <a:endParaRPr lang="en-IN" dirty="0" smtClean="0"/>
          </a:p>
          <a:p>
            <a:pPr>
              <a:buNone/>
            </a:pPr>
            <a:endParaRPr lang="en-IN" dirty="0" smtClean="0"/>
          </a:p>
          <a:p>
            <a:endParaRPr lang="en-US" dirty="0"/>
          </a:p>
        </p:txBody>
      </p:sp>
    </p:spTree>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CONCEPT ATTAINMENT MODEL</a:t>
            </a:r>
            <a:endParaRPr lang="en-IN" b="1" dirty="0"/>
          </a:p>
        </p:txBody>
      </p:sp>
      <p:sp>
        <p:nvSpPr>
          <p:cNvPr id="3" name="Content Placeholder 2"/>
          <p:cNvSpPr>
            <a:spLocks noGrp="1"/>
          </p:cNvSpPr>
          <p:nvPr>
            <p:ph idx="1"/>
          </p:nvPr>
        </p:nvSpPr>
        <p:spPr/>
        <p:txBody>
          <a:bodyPr>
            <a:normAutofit/>
          </a:bodyPr>
          <a:lstStyle/>
          <a:p>
            <a:pPr algn="just">
              <a:buNone/>
            </a:pPr>
            <a:r>
              <a:rPr lang="en-IN" dirty="0" smtClean="0"/>
              <a:t>               The  Concept attainment model is designed to help students to learn concepts and help them to become more effective in learning concepts It has been based upon the studies made by Jerome S Bruner and his associates </a:t>
            </a:r>
            <a:r>
              <a:rPr lang="en-IN" dirty="0" err="1" smtClean="0"/>
              <a:t>Jacqualine</a:t>
            </a:r>
            <a:r>
              <a:rPr lang="en-IN" dirty="0" smtClean="0"/>
              <a:t> Good now and George Austin.</a:t>
            </a:r>
          </a:p>
          <a:p>
            <a:pPr algn="just">
              <a:buNone/>
            </a:pPr>
            <a:r>
              <a:rPr lang="en-IN" b="1" dirty="0" smtClean="0"/>
              <a:t>        </a:t>
            </a:r>
            <a:endParaRPr lang="en-IN" dirty="0" smtClean="0"/>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IN" b="1" dirty="0" smtClean="0"/>
              <a:t>What is a Concept ?  </a:t>
            </a:r>
          </a:p>
          <a:p>
            <a:pPr algn="just">
              <a:buNone/>
            </a:pPr>
            <a:r>
              <a:rPr lang="en-IN" dirty="0" smtClean="0"/>
              <a:t>                Concept is mental representation or a mental picture of some objects or experience. It represents a category of objects which share common properties. </a:t>
            </a:r>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IN" b="1" dirty="0" smtClean="0"/>
              <a:t> Elements of a concept.</a:t>
            </a:r>
          </a:p>
          <a:p>
            <a:pPr algn="just">
              <a:buNone/>
            </a:pPr>
            <a:r>
              <a:rPr lang="en-IN" dirty="0" smtClean="0"/>
              <a:t>                  According to Bruner a concept includes five elements. </a:t>
            </a:r>
          </a:p>
          <a:p>
            <a:pPr algn="just">
              <a:buNone/>
            </a:pPr>
            <a:r>
              <a:rPr lang="en-IN" dirty="0" smtClean="0"/>
              <a:t>They are:</a:t>
            </a:r>
          </a:p>
          <a:p>
            <a:pPr marL="514350" indent="-514350" algn="just">
              <a:buFont typeface="+mj-lt"/>
              <a:buAutoNum type="alphaLcPeriod"/>
            </a:pPr>
            <a:r>
              <a:rPr lang="en-IN" dirty="0" smtClean="0"/>
              <a:t>Name</a:t>
            </a:r>
          </a:p>
          <a:p>
            <a:pPr marL="514350" indent="-514350" algn="just">
              <a:buFont typeface="+mj-lt"/>
              <a:buAutoNum type="alphaLcPeriod"/>
            </a:pPr>
            <a:r>
              <a:rPr lang="en-IN" dirty="0" smtClean="0"/>
              <a:t>Exemplars</a:t>
            </a:r>
          </a:p>
          <a:p>
            <a:pPr marL="514350" indent="-514350" algn="just">
              <a:buFont typeface="+mj-lt"/>
              <a:buAutoNum type="alphaLcPeriod"/>
            </a:pPr>
            <a:r>
              <a:rPr lang="en-IN" dirty="0" smtClean="0"/>
              <a:t>Attributes</a:t>
            </a:r>
          </a:p>
          <a:p>
            <a:pPr marL="514350" indent="-514350" algn="just">
              <a:buFont typeface="+mj-lt"/>
              <a:buAutoNum type="alphaLcPeriod"/>
            </a:pPr>
            <a:r>
              <a:rPr lang="en-IN" dirty="0" smtClean="0"/>
              <a:t>Attribute value </a:t>
            </a:r>
          </a:p>
          <a:p>
            <a:pPr marL="514350" indent="-514350" algn="just">
              <a:buFont typeface="+mj-lt"/>
              <a:buAutoNum type="alphaLcPeriod"/>
            </a:pPr>
            <a:r>
              <a:rPr lang="en-IN" dirty="0" smtClean="0"/>
              <a:t>Rule</a:t>
            </a:r>
            <a:endParaRPr lang="en-US" dirty="0"/>
          </a:p>
        </p:txBody>
      </p:sp>
    </p:spTree>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5334000"/>
          </a:xfrm>
        </p:spPr>
        <p:txBody>
          <a:bodyPr>
            <a:noAutofit/>
          </a:bodyPr>
          <a:lstStyle/>
          <a:p>
            <a:pPr algn="just">
              <a:buNone/>
            </a:pPr>
            <a:r>
              <a:rPr lang="en-IN" sz="2800" b="1" dirty="0" smtClean="0"/>
              <a:t>1.Name: </a:t>
            </a:r>
            <a:r>
              <a:rPr lang="en-IN" sz="2800" dirty="0" smtClean="0"/>
              <a:t>It is the term or label given to a category.</a:t>
            </a:r>
          </a:p>
          <a:p>
            <a:pPr algn="just">
              <a:buNone/>
            </a:pPr>
            <a:r>
              <a:rPr lang="en-IN" sz="2800" b="1" dirty="0" smtClean="0"/>
              <a:t>2.Exemplers</a:t>
            </a:r>
            <a:r>
              <a:rPr lang="en-IN" sz="2800" dirty="0" smtClean="0"/>
              <a:t> : Exemplars are instances or items that could be used in the process of </a:t>
            </a:r>
            <a:r>
              <a:rPr lang="en-IN" sz="2800" dirty="0" smtClean="0"/>
              <a:t>categorization.</a:t>
            </a:r>
          </a:p>
          <a:p>
            <a:pPr algn="just">
              <a:buNone/>
            </a:pPr>
            <a:r>
              <a:rPr lang="en-IN" sz="2800" dirty="0" smtClean="0"/>
              <a:t> </a:t>
            </a:r>
            <a:r>
              <a:rPr lang="en-IN" sz="2800" dirty="0" smtClean="0"/>
              <a:t>They are of two types , positive examples and negative examples</a:t>
            </a:r>
            <a:r>
              <a:rPr lang="en-IN" sz="2800" dirty="0" smtClean="0"/>
              <a:t>.</a:t>
            </a:r>
          </a:p>
          <a:p>
            <a:pPr algn="just">
              <a:buNone/>
            </a:pPr>
            <a:r>
              <a:rPr lang="en-IN" sz="2800" dirty="0" smtClean="0"/>
              <a:t>     The items that are positive examples contain all essential cues used for categorization leading to the concept as well as negative items that donor satisfy all the cues of a positive example ,but are needed for making the grouping meaningful</a:t>
            </a:r>
            <a:endParaRPr lang="en-IN" sz="2800" dirty="0" smtClean="0"/>
          </a:p>
          <a:p>
            <a:pPr algn="just">
              <a:lnSpc>
                <a:spcPct val="150000"/>
              </a:lnSpc>
              <a:buNone/>
            </a:pPr>
            <a:endParaRPr lang="en-IN" sz="2800" dirty="0" smtClean="0"/>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305800" cy="5516563"/>
          </a:xfrm>
        </p:spPr>
        <p:txBody>
          <a:bodyPr>
            <a:normAutofit fontScale="92500" lnSpcReduction="10000"/>
          </a:bodyPr>
          <a:lstStyle/>
          <a:p>
            <a:pPr algn="just">
              <a:lnSpc>
                <a:spcPct val="150000"/>
              </a:lnSpc>
              <a:buNone/>
            </a:pPr>
            <a:r>
              <a:rPr lang="en-IN" b="1" dirty="0" smtClean="0"/>
              <a:t>3.Attributes :</a:t>
            </a:r>
            <a:r>
              <a:rPr lang="en-IN" dirty="0" smtClean="0"/>
              <a:t> The features or characteristics  on the basis of which a number of items could be categorised into particular group or class that represent the concept.</a:t>
            </a:r>
          </a:p>
          <a:p>
            <a:pPr algn="just">
              <a:lnSpc>
                <a:spcPct val="150000"/>
              </a:lnSpc>
              <a:buNone/>
            </a:pPr>
            <a:r>
              <a:rPr lang="en-IN" b="1" dirty="0" smtClean="0"/>
              <a:t>4.Attribute values</a:t>
            </a:r>
            <a:r>
              <a:rPr lang="en-IN" dirty="0" smtClean="0"/>
              <a:t>: Each attribute may have its value range.</a:t>
            </a:r>
          </a:p>
          <a:p>
            <a:pPr algn="just">
              <a:lnSpc>
                <a:spcPct val="150000"/>
              </a:lnSpc>
              <a:buNone/>
            </a:pPr>
            <a:r>
              <a:rPr lang="en-IN" b="1" dirty="0" smtClean="0"/>
              <a:t>5.Rule:</a:t>
            </a:r>
            <a:r>
              <a:rPr lang="en-IN" dirty="0" smtClean="0"/>
              <a:t> It is the definition formed to describe a concept on the basis of the essential attributes.</a:t>
            </a:r>
          </a:p>
          <a:p>
            <a:endParaRPr lang="en-US" dirty="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lnSpcReduction="10000"/>
          </a:bodyPr>
          <a:lstStyle/>
          <a:p>
            <a:pPr algn="just">
              <a:lnSpc>
                <a:spcPct val="150000"/>
              </a:lnSpc>
              <a:buNone/>
            </a:pPr>
            <a:r>
              <a:rPr lang="en-IN" sz="1800" dirty="0" smtClean="0"/>
              <a:t>         </a:t>
            </a:r>
            <a:r>
              <a:rPr lang="en-IN" sz="2800" b="1" dirty="0" smtClean="0"/>
              <a:t>Description of the Model</a:t>
            </a:r>
          </a:p>
          <a:p>
            <a:pPr algn="just">
              <a:lnSpc>
                <a:spcPct val="150000"/>
              </a:lnSpc>
              <a:buNone/>
            </a:pPr>
            <a:r>
              <a:rPr lang="en-IN" sz="1800" dirty="0" smtClean="0"/>
              <a:t> </a:t>
            </a:r>
            <a:r>
              <a:rPr lang="en-IN" sz="1800" dirty="0" smtClean="0"/>
              <a:t> </a:t>
            </a:r>
            <a:r>
              <a:rPr lang="en-IN" sz="2400" b="1" dirty="0" smtClean="0"/>
              <a:t>Syntax</a:t>
            </a:r>
          </a:p>
          <a:p>
            <a:pPr algn="just">
              <a:lnSpc>
                <a:spcPct val="150000"/>
              </a:lnSpc>
              <a:buNone/>
            </a:pPr>
            <a:r>
              <a:rPr lang="en-IN" sz="2000" b="1" dirty="0" smtClean="0"/>
              <a:t>  </a:t>
            </a:r>
            <a:r>
              <a:rPr lang="en-IN" sz="2400" b="1" dirty="0" smtClean="0"/>
              <a:t>Phase </a:t>
            </a:r>
            <a:r>
              <a:rPr lang="en-IN" sz="2400" b="1" dirty="0" smtClean="0"/>
              <a:t>1 : Presentation of Data and  Identification of Concept</a:t>
            </a:r>
          </a:p>
          <a:p>
            <a:pPr algn="just">
              <a:lnSpc>
                <a:spcPct val="150000"/>
              </a:lnSpc>
              <a:buNone/>
            </a:pPr>
            <a:r>
              <a:rPr lang="en-IN" sz="1800" dirty="0" smtClean="0"/>
              <a:t>                 </a:t>
            </a:r>
            <a:r>
              <a:rPr lang="en-IN" sz="1800" dirty="0" smtClean="0"/>
              <a:t>Teacher </a:t>
            </a:r>
            <a:r>
              <a:rPr lang="en-IN" sz="1800" dirty="0" smtClean="0"/>
              <a:t>presents labelled </a:t>
            </a:r>
            <a:r>
              <a:rPr lang="en-IN" sz="1800" dirty="0" smtClean="0"/>
              <a:t>exemplars. students </a:t>
            </a:r>
            <a:r>
              <a:rPr lang="en-IN" sz="1800" dirty="0" smtClean="0"/>
              <a:t>compare attributes and generate hypothesis ,attempts a definition.</a:t>
            </a:r>
          </a:p>
          <a:p>
            <a:pPr algn="just">
              <a:lnSpc>
                <a:spcPct val="150000"/>
              </a:lnSpc>
              <a:buNone/>
            </a:pPr>
            <a:r>
              <a:rPr lang="en-IN" sz="1800" b="1" dirty="0" smtClean="0"/>
              <a:t> </a:t>
            </a:r>
            <a:r>
              <a:rPr lang="en-IN" sz="1800" b="1" dirty="0" smtClean="0"/>
              <a:t> </a:t>
            </a:r>
            <a:r>
              <a:rPr lang="en-IN" sz="2400" b="1" dirty="0" smtClean="0"/>
              <a:t>Phase 2 : Testing the Attainment of concept</a:t>
            </a:r>
          </a:p>
          <a:p>
            <a:pPr algn="just">
              <a:lnSpc>
                <a:spcPct val="150000"/>
              </a:lnSpc>
              <a:buNone/>
            </a:pPr>
            <a:r>
              <a:rPr lang="en-IN" sz="1800" dirty="0" smtClean="0"/>
              <a:t>                  </a:t>
            </a:r>
            <a:r>
              <a:rPr lang="en-IN" sz="1800" dirty="0" smtClean="0"/>
              <a:t>Teacher </a:t>
            </a:r>
            <a:r>
              <a:rPr lang="en-IN" sz="1800" dirty="0" smtClean="0"/>
              <a:t>presents unlabelled examples as Yes or No. Teacher confirms hypothesis , gives the name and helps arrive at the restatement of the definition . Students generate more examples.</a:t>
            </a:r>
          </a:p>
          <a:p>
            <a:pPr algn="just">
              <a:lnSpc>
                <a:spcPct val="150000"/>
              </a:lnSpc>
              <a:buNone/>
            </a:pPr>
            <a:r>
              <a:rPr lang="en-IN" sz="2400" b="1" dirty="0" smtClean="0"/>
              <a:t>Phase </a:t>
            </a:r>
            <a:r>
              <a:rPr lang="en-IN" sz="2400" b="1" dirty="0" smtClean="0"/>
              <a:t>3:   Analysis of thinking strategies</a:t>
            </a:r>
          </a:p>
          <a:p>
            <a:pPr algn="just">
              <a:lnSpc>
                <a:spcPct val="150000"/>
              </a:lnSpc>
              <a:buNone/>
            </a:pPr>
            <a:r>
              <a:rPr lang="en-IN" sz="1800" dirty="0" smtClean="0"/>
              <a:t>                    </a:t>
            </a:r>
            <a:r>
              <a:rPr lang="en-IN" sz="1800" dirty="0" smtClean="0"/>
              <a:t>Discussion </a:t>
            </a:r>
            <a:r>
              <a:rPr lang="en-IN" sz="1800" dirty="0" smtClean="0"/>
              <a:t>of the </a:t>
            </a:r>
            <a:r>
              <a:rPr lang="en-IN" sz="1800" dirty="0" err="1" smtClean="0"/>
              <a:t>process.The</a:t>
            </a:r>
            <a:r>
              <a:rPr lang="en-IN" sz="1800" dirty="0" smtClean="0"/>
              <a:t> pupil recollect how they attain the concept.</a:t>
            </a:r>
          </a:p>
        </p:txBody>
      </p:sp>
      <p:sp>
        <p:nvSpPr>
          <p:cNvPr id="5" name="Rectangle 4"/>
          <p:cNvSpPr/>
          <p:nvPr/>
        </p:nvSpPr>
        <p:spPr>
          <a:xfrm>
            <a:off x="4724400" y="4648200"/>
            <a:ext cx="4419600" cy="646331"/>
          </a:xfrm>
          <a:prstGeom prst="rect">
            <a:avLst/>
          </a:prstGeom>
        </p:spPr>
        <p:txBody>
          <a:bodyPr wrap="square">
            <a:spAutoFit/>
          </a:bodyPr>
          <a:lstStyle/>
          <a:p>
            <a:endParaRPr lang="en-IN" dirty="0" smtClean="0"/>
          </a:p>
          <a:p>
            <a:endParaRPr lang="en-IN" dirty="0"/>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IN" b="1" dirty="0" smtClean="0">
                <a:latin typeface="Arial Black" pitchFamily="34" charset="0"/>
              </a:rPr>
              <a:t>FAMILIES OF MODELS OF TEACHING</a:t>
            </a:r>
            <a:endParaRPr lang="en-IN" b="1" dirty="0">
              <a:latin typeface="Arial Black" pitchFamily="34" charset="0"/>
            </a:endParaRPr>
          </a:p>
        </p:txBody>
      </p:sp>
      <p:sp>
        <p:nvSpPr>
          <p:cNvPr id="3" name="Content Placeholder 2"/>
          <p:cNvSpPr>
            <a:spLocks noGrp="1"/>
          </p:cNvSpPr>
          <p:nvPr>
            <p:ph idx="1"/>
          </p:nvPr>
        </p:nvSpPr>
        <p:spPr>
          <a:xfrm>
            <a:off x="609600" y="1828800"/>
            <a:ext cx="7772400" cy="3962400"/>
          </a:xfrm>
        </p:spPr>
        <p:txBody>
          <a:bodyPr>
            <a:normAutofit fontScale="25000" lnSpcReduction="20000"/>
          </a:bodyPr>
          <a:lstStyle/>
          <a:p>
            <a:pPr algn="just">
              <a:buNone/>
            </a:pPr>
            <a:r>
              <a:rPr lang="en-IN" sz="8000" dirty="0" smtClean="0"/>
              <a:t>         </a:t>
            </a:r>
            <a:endParaRPr lang="en-IN" sz="8000" dirty="0" smtClean="0"/>
          </a:p>
          <a:p>
            <a:pPr algn="just">
              <a:lnSpc>
                <a:spcPct val="170000"/>
              </a:lnSpc>
              <a:buNone/>
            </a:pPr>
            <a:r>
              <a:rPr lang="en-IN" sz="8000" dirty="0" smtClean="0"/>
              <a:t>Bruce </a:t>
            </a:r>
            <a:r>
              <a:rPr lang="en-IN" sz="8000" dirty="0" smtClean="0"/>
              <a:t>Joyce and Marsha Weil (1980) classified models into four families. They are:</a:t>
            </a:r>
          </a:p>
          <a:p>
            <a:pPr algn="just">
              <a:lnSpc>
                <a:spcPct val="170000"/>
              </a:lnSpc>
              <a:buNone/>
            </a:pPr>
            <a:r>
              <a:rPr lang="en-IN" sz="8000" dirty="0" smtClean="0"/>
              <a:t>                     1.Information Processing Models </a:t>
            </a:r>
          </a:p>
          <a:p>
            <a:pPr algn="just">
              <a:lnSpc>
                <a:spcPct val="170000"/>
              </a:lnSpc>
              <a:buNone/>
            </a:pPr>
            <a:r>
              <a:rPr lang="en-IN" sz="8000" dirty="0" smtClean="0"/>
              <a:t>                     2. Personal Model</a:t>
            </a:r>
          </a:p>
          <a:p>
            <a:pPr algn="just">
              <a:lnSpc>
                <a:spcPct val="170000"/>
              </a:lnSpc>
              <a:buNone/>
            </a:pPr>
            <a:r>
              <a:rPr lang="en-IN" sz="8000" dirty="0" smtClean="0"/>
              <a:t>      	    </a:t>
            </a:r>
            <a:r>
              <a:rPr lang="en-IN" sz="8000" dirty="0" smtClean="0"/>
              <a:t> </a:t>
            </a:r>
            <a:r>
              <a:rPr lang="en-IN" sz="8000" dirty="0" smtClean="0"/>
              <a:t>3 .Social Interaction Models </a:t>
            </a:r>
          </a:p>
          <a:p>
            <a:pPr algn="just">
              <a:lnSpc>
                <a:spcPct val="170000"/>
              </a:lnSpc>
              <a:buNone/>
            </a:pPr>
            <a:r>
              <a:rPr lang="en-IN" sz="8000" dirty="0" smtClean="0"/>
              <a:t>                     4. Behaviour Modification Models.</a:t>
            </a:r>
          </a:p>
          <a:p>
            <a:pPr algn="just">
              <a:lnSpc>
                <a:spcPct val="170000"/>
              </a:lnSpc>
              <a:buNone/>
            </a:pPr>
            <a:r>
              <a:rPr lang="en-IN" sz="8000" dirty="0" smtClean="0"/>
              <a:t>  										     </a:t>
            </a:r>
          </a:p>
          <a:p>
            <a:pPr algn="ctr">
              <a:lnSpc>
                <a:spcPct val="170000"/>
              </a:lnSpc>
              <a:buNone/>
            </a:pPr>
            <a:endParaRPr lang="en-IN" sz="5000" dirty="0" smtClean="0"/>
          </a:p>
          <a:p>
            <a:pPr algn="ctr">
              <a:lnSpc>
                <a:spcPct val="170000"/>
              </a:lnSpc>
              <a:buNone/>
            </a:pPr>
            <a:r>
              <a:rPr lang="en-IN" sz="5000" dirty="0" smtClean="0"/>
              <a:t> </a:t>
            </a:r>
          </a:p>
          <a:p>
            <a:pPr>
              <a:lnSpc>
                <a:spcPct val="170000"/>
              </a:lnSpc>
              <a:buNone/>
            </a:pPr>
            <a:r>
              <a:rPr lang="en-IN" sz="2000" dirty="0" smtClean="0"/>
              <a:t>             </a:t>
            </a:r>
          </a:p>
          <a:p>
            <a:pPr>
              <a:buNone/>
            </a:pPr>
            <a:endParaRPr lang="en-IN" sz="2000" dirty="0" smtClean="0"/>
          </a:p>
          <a:p>
            <a:pPr>
              <a:buNone/>
            </a:pPr>
            <a:endParaRPr lang="en-IN" sz="2000" dirty="0" smtClean="0"/>
          </a:p>
          <a:p>
            <a:pPr>
              <a:buNone/>
            </a:pPr>
            <a:r>
              <a:rPr lang="en-IN" sz="2000" dirty="0" smtClean="0"/>
              <a:t>           </a:t>
            </a:r>
          </a:p>
          <a:p>
            <a:pPr>
              <a:buNone/>
            </a:pPr>
            <a:endParaRPr lang="en-IN" sz="2000" dirty="0"/>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6096000"/>
          </a:xfrm>
        </p:spPr>
        <p:txBody>
          <a:bodyPr>
            <a:normAutofit fontScale="40000" lnSpcReduction="20000"/>
          </a:bodyPr>
          <a:lstStyle/>
          <a:p>
            <a:pPr algn="just">
              <a:buNone/>
            </a:pPr>
            <a:r>
              <a:rPr lang="en-IN" sz="5100" b="1" dirty="0" smtClean="0"/>
              <a:t>Social system</a:t>
            </a:r>
          </a:p>
          <a:p>
            <a:pPr algn="just">
              <a:buNone/>
            </a:pPr>
            <a:r>
              <a:rPr lang="en-IN" sz="5100" dirty="0" smtClean="0"/>
              <a:t>                    Teacher care fully prepares in advance exemplars  and non  exemplars and labels them and sequences them Teacher provides additional example. </a:t>
            </a:r>
          </a:p>
          <a:p>
            <a:pPr algn="just">
              <a:buNone/>
            </a:pPr>
            <a:r>
              <a:rPr lang="en-IN" sz="5100" dirty="0" smtClean="0"/>
              <a:t>  system is highly </a:t>
            </a:r>
          </a:p>
          <a:p>
            <a:pPr algn="just">
              <a:buNone/>
            </a:pPr>
            <a:r>
              <a:rPr lang="en-IN" sz="5100" b="1" dirty="0" smtClean="0"/>
              <a:t> Principles of reaction</a:t>
            </a:r>
          </a:p>
          <a:p>
            <a:pPr algn="just">
              <a:buNone/>
            </a:pPr>
            <a:r>
              <a:rPr lang="en-IN" sz="5100" dirty="0" smtClean="0"/>
              <a:t>   Teacher acts as a guide ,motivator, facilitator etc. Teacher supports the pupils hypothesis and create dialogue. Encourages different strategies </a:t>
            </a:r>
          </a:p>
          <a:p>
            <a:pPr algn="just">
              <a:buNone/>
            </a:pPr>
            <a:r>
              <a:rPr lang="en-IN" sz="5100" b="1" dirty="0" smtClean="0"/>
              <a:t>Support system</a:t>
            </a:r>
          </a:p>
          <a:p>
            <a:pPr algn="just">
              <a:buNone/>
            </a:pPr>
            <a:r>
              <a:rPr lang="en-IN" sz="5100" dirty="0" smtClean="0"/>
              <a:t>         Materials mainly in form of positive and negative examples </a:t>
            </a:r>
          </a:p>
          <a:p>
            <a:pPr algn="just">
              <a:buNone/>
            </a:pPr>
            <a:r>
              <a:rPr lang="en-IN" sz="5100" b="1" dirty="0" smtClean="0"/>
              <a:t>Instructional effects</a:t>
            </a:r>
          </a:p>
          <a:p>
            <a:pPr algn="just"/>
            <a:r>
              <a:rPr lang="en-IN" sz="5100" dirty="0" smtClean="0"/>
              <a:t>Getting a clear notions about nature of concepts</a:t>
            </a:r>
          </a:p>
          <a:p>
            <a:pPr algn="just"/>
            <a:r>
              <a:rPr lang="en-IN" sz="5100" dirty="0" smtClean="0"/>
              <a:t>Developing skills in using appropriate concept building strategies</a:t>
            </a:r>
          </a:p>
          <a:p>
            <a:pPr algn="just"/>
            <a:r>
              <a:rPr lang="en-IN" sz="5100" dirty="0" smtClean="0"/>
              <a:t>Attaining the specific concepts </a:t>
            </a:r>
          </a:p>
          <a:p>
            <a:pPr algn="just"/>
            <a:r>
              <a:rPr lang="en-IN" sz="5100" dirty="0" smtClean="0"/>
              <a:t> develop skills in inductive reasoning   </a:t>
            </a:r>
          </a:p>
          <a:p>
            <a:pPr algn="just"/>
            <a:r>
              <a:rPr lang="en-IN" sz="5100" b="1" dirty="0" err="1" smtClean="0"/>
              <a:t>Nurturant</a:t>
            </a:r>
            <a:r>
              <a:rPr lang="en-IN" sz="5100" b="1" dirty="0" smtClean="0"/>
              <a:t> effects</a:t>
            </a:r>
          </a:p>
          <a:p>
            <a:pPr algn="just"/>
            <a:r>
              <a:rPr lang="en-IN" sz="5100" dirty="0" smtClean="0"/>
              <a:t> sensitivity to logical reasoning </a:t>
            </a:r>
          </a:p>
          <a:p>
            <a:pPr algn="just"/>
            <a:r>
              <a:rPr lang="en-IN" sz="5100" dirty="0" smtClean="0"/>
              <a:t>Tolerance to ambiguity</a:t>
            </a:r>
          </a:p>
          <a:p>
            <a:pPr algn="just"/>
            <a:r>
              <a:rPr lang="en-IN" sz="5100" dirty="0" smtClean="0"/>
              <a:t>Sense of using alternative perspectives.</a:t>
            </a:r>
          </a:p>
          <a:p>
            <a:endParaRPr lang="en-IN" dirty="0"/>
          </a:p>
        </p:txBody>
      </p:sp>
    </p:spTree>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INQUIRY TRAINING MODEL</a:t>
            </a:r>
            <a:endParaRPr lang="en-IN" b="1" dirty="0"/>
          </a:p>
        </p:txBody>
      </p:sp>
      <p:sp>
        <p:nvSpPr>
          <p:cNvPr id="3" name="Content Placeholder 2"/>
          <p:cNvSpPr>
            <a:spLocks noGrp="1"/>
          </p:cNvSpPr>
          <p:nvPr>
            <p:ph idx="1"/>
          </p:nvPr>
        </p:nvSpPr>
        <p:spPr/>
        <p:txBody>
          <a:bodyPr>
            <a:normAutofit/>
          </a:bodyPr>
          <a:lstStyle/>
          <a:p>
            <a:pPr>
              <a:buNone/>
            </a:pPr>
            <a:r>
              <a:rPr lang="en-IN" sz="1600" dirty="0" smtClean="0"/>
              <a:t>                Inquiry  Training Model was developed by Richard </a:t>
            </a:r>
            <a:r>
              <a:rPr lang="en-IN" sz="1600" dirty="0" err="1" smtClean="0"/>
              <a:t>Suchmann</a:t>
            </a:r>
            <a:r>
              <a:rPr lang="en-IN" sz="1600" dirty="0" smtClean="0"/>
              <a:t> to teach students a process for investigating and explaining unusual phenomenon</a:t>
            </a:r>
          </a:p>
          <a:p>
            <a:pPr>
              <a:buNone/>
            </a:pPr>
            <a:r>
              <a:rPr lang="en-IN" sz="1600" dirty="0" smtClean="0"/>
              <a:t>                The main assumption behind this model are:</a:t>
            </a:r>
          </a:p>
          <a:p>
            <a:pPr algn="just"/>
            <a:r>
              <a:rPr lang="en-IN" sz="1600" dirty="0" smtClean="0"/>
              <a:t>New strategies can be taught directly and added to the students existing one</a:t>
            </a:r>
          </a:p>
          <a:p>
            <a:pPr algn="just"/>
            <a:r>
              <a:rPr lang="en-IN" sz="1600" dirty="0" smtClean="0"/>
              <a:t> Students inquire naturally when they are puzzled.</a:t>
            </a:r>
          </a:p>
          <a:p>
            <a:r>
              <a:rPr lang="en-IN" sz="1600" dirty="0" smtClean="0"/>
              <a:t>Students can become conscious of and learn to analyse their thinking strategies.</a:t>
            </a:r>
          </a:p>
          <a:p>
            <a:r>
              <a:rPr lang="en-IN" sz="1600" dirty="0" smtClean="0"/>
              <a:t> The objectives of Inquiry Training Model are:</a:t>
            </a:r>
          </a:p>
          <a:p>
            <a:pPr>
              <a:buNone/>
            </a:pPr>
            <a:r>
              <a:rPr lang="en-IN" sz="1600" dirty="0" smtClean="0"/>
              <a:t>   1.To develop scientific process skills- observing ,collecting and organising data, identifying and controlling variables, formulating and testing hypothesis and the ability to explain and infer.</a:t>
            </a:r>
          </a:p>
          <a:p>
            <a:pPr>
              <a:buNone/>
            </a:pPr>
            <a:r>
              <a:rPr lang="en-IN" sz="1600" dirty="0" smtClean="0"/>
              <a:t>   2. To develop among students the strategies for creative inquiry.</a:t>
            </a:r>
          </a:p>
          <a:p>
            <a:pPr>
              <a:buNone/>
            </a:pPr>
            <a:r>
              <a:rPr lang="en-IN" sz="1600" dirty="0" smtClean="0"/>
              <a:t>   3. To develop among students an independence or autonomy learning</a:t>
            </a:r>
          </a:p>
          <a:p>
            <a:pPr>
              <a:buNone/>
            </a:pPr>
            <a:r>
              <a:rPr lang="en-IN" sz="1600" dirty="0" smtClean="0"/>
              <a:t>   4. To make students understand the tentative nature of knowledge.</a:t>
            </a:r>
          </a:p>
          <a:p>
            <a:endParaRPr lang="en-IN" sz="1800" dirty="0"/>
          </a:p>
        </p:txBody>
      </p:sp>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86400"/>
          </a:xfrm>
        </p:spPr>
        <p:txBody>
          <a:bodyPr>
            <a:normAutofit lnSpcReduction="10000"/>
          </a:bodyPr>
          <a:lstStyle/>
          <a:p>
            <a:pPr algn="ctr">
              <a:buNone/>
            </a:pPr>
            <a:r>
              <a:rPr lang="en-IN" sz="2400" b="1" dirty="0" smtClean="0"/>
              <a:t>Description of the Inquiry Training Model</a:t>
            </a:r>
          </a:p>
          <a:p>
            <a:pPr algn="just">
              <a:buNone/>
            </a:pPr>
            <a:r>
              <a:rPr lang="en-IN" sz="1800" b="1" dirty="0" smtClean="0"/>
              <a:t>Syntax</a:t>
            </a:r>
          </a:p>
          <a:p>
            <a:pPr algn="just">
              <a:buNone/>
            </a:pPr>
            <a:r>
              <a:rPr lang="en-IN" sz="1800" b="1" dirty="0" smtClean="0"/>
              <a:t>Phase 1:Encounter with the problem</a:t>
            </a:r>
          </a:p>
          <a:p>
            <a:pPr algn="just">
              <a:buNone/>
            </a:pPr>
            <a:r>
              <a:rPr lang="en-IN" sz="1800" b="1" dirty="0" smtClean="0"/>
              <a:t>                 </a:t>
            </a:r>
            <a:r>
              <a:rPr lang="en-IN" sz="1800" dirty="0" smtClean="0"/>
              <a:t> Teacher   presents the </a:t>
            </a:r>
            <a:r>
              <a:rPr lang="en-IN" sz="1800" dirty="0" err="1" smtClean="0"/>
              <a:t>preplanned</a:t>
            </a:r>
            <a:r>
              <a:rPr lang="en-IN" sz="1800" dirty="0" smtClean="0"/>
              <a:t> discrepant event and explains the inquiry procedure. </a:t>
            </a:r>
          </a:p>
          <a:p>
            <a:pPr algn="just">
              <a:buNone/>
            </a:pPr>
            <a:r>
              <a:rPr lang="en-IN" sz="1800" dirty="0" smtClean="0"/>
              <a:t> </a:t>
            </a:r>
            <a:r>
              <a:rPr lang="en-IN" sz="1800" b="1" dirty="0" smtClean="0"/>
              <a:t>Phase 2: Data gathering verification </a:t>
            </a:r>
          </a:p>
          <a:p>
            <a:pPr algn="just">
              <a:buNone/>
            </a:pPr>
            <a:r>
              <a:rPr lang="en-IN" sz="1800" dirty="0" smtClean="0"/>
              <a:t>                 The students inquire about the nature of the objects events and conditions related to the problem.</a:t>
            </a:r>
          </a:p>
          <a:p>
            <a:pPr algn="just">
              <a:buNone/>
            </a:pPr>
            <a:r>
              <a:rPr lang="en-IN" sz="1800" dirty="0" smtClean="0"/>
              <a:t>  </a:t>
            </a:r>
            <a:r>
              <a:rPr lang="en-IN" sz="1800" b="1" dirty="0" smtClean="0"/>
              <a:t>Phase 3:  Data gathering : Experimentation </a:t>
            </a:r>
          </a:p>
          <a:p>
            <a:pPr algn="just">
              <a:buNone/>
            </a:pPr>
            <a:r>
              <a:rPr lang="en-IN" sz="1800" dirty="0" smtClean="0"/>
              <a:t>                   Asks students to organise the data which they have gathered and to give the more appropriate explanation which fits the data.</a:t>
            </a:r>
          </a:p>
          <a:p>
            <a:pPr algn="just">
              <a:buNone/>
            </a:pPr>
            <a:r>
              <a:rPr lang="en-IN" sz="1800" dirty="0" smtClean="0"/>
              <a:t>  </a:t>
            </a:r>
            <a:r>
              <a:rPr lang="en-IN" sz="1800" b="1" dirty="0" smtClean="0"/>
              <a:t>Phase 4:   Formulating rules or explanation </a:t>
            </a:r>
          </a:p>
          <a:p>
            <a:pPr algn="just">
              <a:buNone/>
            </a:pPr>
            <a:r>
              <a:rPr lang="en-IN" sz="1800" dirty="0" smtClean="0"/>
              <a:t>                 Teacher asks the pupil to formulate rules  or explanation as solution to the </a:t>
            </a:r>
            <a:r>
              <a:rPr lang="en-IN" sz="1800" dirty="0" err="1" smtClean="0"/>
              <a:t>discrepent</a:t>
            </a:r>
            <a:r>
              <a:rPr lang="en-IN" sz="1800" dirty="0" smtClean="0"/>
              <a:t> event.</a:t>
            </a:r>
          </a:p>
          <a:p>
            <a:pPr algn="just">
              <a:buNone/>
            </a:pPr>
            <a:r>
              <a:rPr lang="en-IN" sz="1800" b="1" dirty="0" smtClean="0"/>
              <a:t>   Phase 5: Analysis of the Inquiry process</a:t>
            </a:r>
          </a:p>
          <a:p>
            <a:pPr algn="just">
              <a:buNone/>
            </a:pPr>
            <a:r>
              <a:rPr lang="en-IN" sz="1800" dirty="0" smtClean="0"/>
              <a:t>               Asks the students to analyse their inquiry strategies and developing more effective ones.</a:t>
            </a:r>
          </a:p>
          <a:p>
            <a:pPr>
              <a:buNone/>
            </a:pPr>
            <a:r>
              <a:rPr lang="en-IN" sz="1800" dirty="0" smtClean="0"/>
              <a:t>              </a:t>
            </a:r>
            <a:endParaRPr lang="en-IN" sz="1800" dirty="0"/>
          </a:p>
        </p:txBody>
      </p:sp>
    </p:spTree>
  </p:cSld>
  <p:clrMapOvr>
    <a:masterClrMapping/>
  </p:clrMapOvr>
  <p:transition spd="med">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lnSpcReduction="10000"/>
          </a:bodyPr>
          <a:lstStyle/>
          <a:p>
            <a:pPr>
              <a:buNone/>
            </a:pPr>
            <a:r>
              <a:rPr lang="en-IN" sz="1600" b="1" dirty="0" smtClean="0"/>
              <a:t>Social system</a:t>
            </a:r>
          </a:p>
          <a:p>
            <a:pPr>
              <a:buNone/>
            </a:pPr>
            <a:r>
              <a:rPr lang="en-IN" sz="1600" dirty="0" smtClean="0"/>
              <a:t>       Teacher selects or designs the puzzling situation and presents it to the students. During the inquiry session teachers and students participates as equals .As the students learn the principles of inquiry the teacher guides them use the resources materials and perform experiments and conduct discussion with other students.</a:t>
            </a:r>
          </a:p>
          <a:p>
            <a:pPr>
              <a:buNone/>
            </a:pPr>
            <a:r>
              <a:rPr lang="en-IN" sz="1600" b="1" dirty="0" smtClean="0"/>
              <a:t>Principles of reaction </a:t>
            </a:r>
          </a:p>
          <a:p>
            <a:pPr>
              <a:buNone/>
            </a:pPr>
            <a:r>
              <a:rPr lang="en-IN" sz="1600" dirty="0" smtClean="0"/>
              <a:t>       Ensure that the phrasing of the questions eliciting yes/no answers is done correctly. If the teacher is asked questions that cannot be answered by a yes or no ,she must ask the students to rephrase the questions. Ask the students to make clear statements of theories and provide support for their generalization.</a:t>
            </a:r>
          </a:p>
          <a:p>
            <a:pPr>
              <a:buNone/>
            </a:pPr>
            <a:r>
              <a:rPr lang="en-IN" sz="1600" b="1" dirty="0" smtClean="0"/>
              <a:t>Support system </a:t>
            </a:r>
          </a:p>
          <a:p>
            <a:pPr>
              <a:buNone/>
            </a:pPr>
            <a:r>
              <a:rPr lang="en-IN" sz="1600" dirty="0" smtClean="0"/>
              <a:t>       The main requirements of the model are a set of  discrepant events, teachers knowledge of the inquiry process and the resource material related to the problem.</a:t>
            </a:r>
          </a:p>
          <a:p>
            <a:pPr>
              <a:buNone/>
            </a:pPr>
            <a:r>
              <a:rPr lang="en-IN" sz="1600" b="1" dirty="0" smtClean="0"/>
              <a:t>Instructional effects</a:t>
            </a:r>
          </a:p>
          <a:p>
            <a:pPr>
              <a:buNone/>
            </a:pPr>
            <a:r>
              <a:rPr lang="en-IN" sz="1600" dirty="0" smtClean="0"/>
              <a:t>        Scientific process skills </a:t>
            </a:r>
          </a:p>
          <a:p>
            <a:pPr>
              <a:buNone/>
            </a:pPr>
            <a:r>
              <a:rPr lang="en-IN" sz="1600" dirty="0" smtClean="0"/>
              <a:t>        Strategies for creative inquiry</a:t>
            </a:r>
          </a:p>
          <a:p>
            <a:pPr>
              <a:buNone/>
            </a:pPr>
            <a:r>
              <a:rPr lang="en-IN" sz="1600" b="1" dirty="0" err="1" smtClean="0"/>
              <a:t>Nurturant</a:t>
            </a:r>
            <a:r>
              <a:rPr lang="en-IN" sz="1600" b="1" dirty="0" smtClean="0"/>
              <a:t> effects</a:t>
            </a:r>
          </a:p>
          <a:p>
            <a:pPr>
              <a:buNone/>
            </a:pPr>
            <a:r>
              <a:rPr lang="en-IN" sz="1600" dirty="0" smtClean="0"/>
              <a:t>       Spirit of creativity </a:t>
            </a:r>
          </a:p>
          <a:p>
            <a:pPr>
              <a:buNone/>
            </a:pPr>
            <a:r>
              <a:rPr lang="en-IN" sz="1600" dirty="0" smtClean="0"/>
              <a:t>       Autonomy in learning </a:t>
            </a:r>
          </a:p>
          <a:p>
            <a:pPr>
              <a:buNone/>
            </a:pPr>
            <a:r>
              <a:rPr lang="en-IN" sz="1600" dirty="0" smtClean="0"/>
              <a:t>      Tolerance of </a:t>
            </a:r>
            <a:r>
              <a:rPr lang="en-IN" sz="1600" dirty="0" err="1" smtClean="0"/>
              <a:t>ambiquity</a:t>
            </a:r>
            <a:r>
              <a:rPr lang="en-IN" sz="1600" dirty="0" smtClean="0"/>
              <a:t> </a:t>
            </a:r>
          </a:p>
          <a:p>
            <a:pPr>
              <a:buNone/>
            </a:pPr>
            <a:r>
              <a:rPr lang="en-IN" sz="1600" dirty="0" smtClean="0"/>
              <a:t>       Tentative nature of knowledge</a:t>
            </a:r>
          </a:p>
          <a:p>
            <a:pPr>
              <a:buNone/>
            </a:pPr>
            <a:endParaRPr lang="en-IN" sz="1600" dirty="0" smtClean="0"/>
          </a:p>
          <a:p>
            <a:pPr>
              <a:buNone/>
            </a:pPr>
            <a:r>
              <a:rPr lang="en-IN" sz="1600" dirty="0" smtClean="0"/>
              <a:t> </a:t>
            </a:r>
            <a:endParaRPr lang="en-IN" sz="1600" dirty="0"/>
          </a:p>
        </p:txBody>
      </p:sp>
    </p:spTree>
  </p:cSld>
  <p:clrMapOvr>
    <a:masterClrMapping/>
  </p:clrMapOvr>
  <p:transition spd="med">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5 E Model of BSCS</a:t>
            </a:r>
            <a:br>
              <a:rPr lang="en-IN" sz="3200" b="1" dirty="0" smtClean="0"/>
            </a:br>
            <a:endParaRPr lang="en-IN" sz="3200" b="1" dirty="0"/>
          </a:p>
        </p:txBody>
      </p:sp>
      <p:sp>
        <p:nvSpPr>
          <p:cNvPr id="3" name="Content Placeholder 2"/>
          <p:cNvSpPr>
            <a:spLocks noGrp="1"/>
          </p:cNvSpPr>
          <p:nvPr>
            <p:ph idx="1"/>
          </p:nvPr>
        </p:nvSpPr>
        <p:spPr>
          <a:xfrm>
            <a:off x="304800" y="990600"/>
            <a:ext cx="8382000" cy="5715000"/>
          </a:xfrm>
        </p:spPr>
        <p:txBody>
          <a:bodyPr>
            <a:normAutofit lnSpcReduction="10000"/>
          </a:bodyPr>
          <a:lstStyle/>
          <a:p>
            <a:pPr>
              <a:buNone/>
            </a:pPr>
            <a:r>
              <a:rPr lang="en-IN" sz="1600" dirty="0" smtClean="0"/>
              <a:t>                   Roger By bee (main investigator of Biological Science Curriculum Study) developed an instructional model for constructivism is called Five E’s</a:t>
            </a:r>
          </a:p>
          <a:p>
            <a:pPr>
              <a:buAutoNum type="arabicPeriod"/>
            </a:pPr>
            <a:r>
              <a:rPr lang="en-IN" sz="1600" b="1" dirty="0" smtClean="0"/>
              <a:t>Engage </a:t>
            </a:r>
          </a:p>
          <a:p>
            <a:pPr>
              <a:buNone/>
            </a:pPr>
            <a:r>
              <a:rPr lang="en-IN" sz="1600" dirty="0" smtClean="0"/>
              <a:t>            The students first encounter and identify the instructional task. The learners are supposed to make a link between their previous experience and the present one to be learnt . The students are motivated to participate in the learning activities. This is done through questioning , creating a problem, defining a problem and acting out a problematic condition.</a:t>
            </a:r>
          </a:p>
          <a:p>
            <a:pPr>
              <a:buNone/>
            </a:pPr>
            <a:r>
              <a:rPr lang="en-IN" sz="1600" b="1" dirty="0" smtClean="0"/>
              <a:t>2</a:t>
            </a:r>
            <a:r>
              <a:rPr lang="en-IN" sz="1600" dirty="0" smtClean="0"/>
              <a:t>. </a:t>
            </a:r>
            <a:r>
              <a:rPr lang="en-IN" sz="1600" b="1" dirty="0" smtClean="0"/>
              <a:t>Explore</a:t>
            </a:r>
          </a:p>
          <a:p>
            <a:pPr>
              <a:buNone/>
            </a:pPr>
            <a:r>
              <a:rPr lang="en-IN" sz="1600" dirty="0" smtClean="0"/>
              <a:t>           Learners get directly involved with the phenomenon and materials. Each student of the team builds a base of common experience developed as a result of sharing and communication among them selves.</a:t>
            </a:r>
          </a:p>
          <a:p>
            <a:pPr>
              <a:buNone/>
            </a:pPr>
            <a:r>
              <a:rPr lang="en-IN" sz="1600" b="1" dirty="0" smtClean="0"/>
              <a:t>3.Explain</a:t>
            </a:r>
            <a:r>
              <a:rPr lang="en-IN" sz="1600" dirty="0" smtClean="0"/>
              <a:t> </a:t>
            </a:r>
          </a:p>
          <a:p>
            <a:pPr>
              <a:buNone/>
            </a:pPr>
            <a:r>
              <a:rPr lang="en-IN" sz="1600" dirty="0" smtClean="0"/>
              <a:t>          Five  students explain the phenomenon they have understand. The explanation may be between two students of a group ,among the group members and the students explain the phenomena to the facilitator who then explains in his own words with proper labelling of the terms . </a:t>
            </a:r>
          </a:p>
          <a:p>
            <a:pPr>
              <a:buNone/>
            </a:pPr>
            <a:r>
              <a:rPr lang="en-IN" sz="1600" b="1" dirty="0" smtClean="0"/>
              <a:t>4.Elaborate</a:t>
            </a:r>
          </a:p>
          <a:p>
            <a:pPr>
              <a:buNone/>
            </a:pPr>
            <a:r>
              <a:rPr lang="en-IN" sz="1600" dirty="0" smtClean="0"/>
              <a:t>          The students are expanding or elaborating the concepts they have learnt presently with those they had learnt in the past.</a:t>
            </a:r>
          </a:p>
          <a:p>
            <a:pPr>
              <a:buNone/>
            </a:pPr>
            <a:r>
              <a:rPr lang="en-IN" sz="1600" b="1" dirty="0" smtClean="0"/>
              <a:t>5.Evaluate </a:t>
            </a:r>
          </a:p>
          <a:p>
            <a:pPr>
              <a:buNone/>
            </a:pPr>
            <a:r>
              <a:rPr lang="en-IN" sz="1600" dirty="0" smtClean="0"/>
              <a:t>           This is an evaluation process in which if the learner has attained the desired level of knowledge and understanding of concepts</a:t>
            </a:r>
          </a:p>
          <a:p>
            <a:pPr>
              <a:buNone/>
            </a:pPr>
            <a:endParaRPr lang="en-IN" sz="1600" dirty="0"/>
          </a:p>
        </p:txBody>
      </p:sp>
    </p:spTree>
  </p:cSld>
  <p:clrMapOvr>
    <a:masterClrMapping/>
  </p:clrMapOvr>
  <p:transition spd="med">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r>
              <a:rPr lang="en-IN" sz="3600" dirty="0" smtClean="0"/>
              <a:t>INDUCTIVE THINKING MODEL</a:t>
            </a:r>
            <a:endParaRPr lang="en-IN" sz="3600" dirty="0"/>
          </a:p>
        </p:txBody>
      </p:sp>
      <p:sp>
        <p:nvSpPr>
          <p:cNvPr id="3" name="Content Placeholder 2"/>
          <p:cNvSpPr>
            <a:spLocks noGrp="1"/>
          </p:cNvSpPr>
          <p:nvPr>
            <p:ph idx="1"/>
          </p:nvPr>
        </p:nvSpPr>
        <p:spPr>
          <a:xfrm>
            <a:off x="152400" y="1295400"/>
            <a:ext cx="8534400" cy="5105400"/>
          </a:xfrm>
        </p:spPr>
        <p:txBody>
          <a:bodyPr>
            <a:noAutofit/>
          </a:bodyPr>
          <a:lstStyle/>
          <a:p>
            <a:pPr>
              <a:buFont typeface="Wingdings" pitchFamily="2" charset="2"/>
              <a:buChar char="q"/>
            </a:pPr>
            <a:r>
              <a:rPr lang="en-IN" sz="2400" dirty="0" smtClean="0"/>
              <a:t>This </a:t>
            </a:r>
            <a:r>
              <a:rPr lang="en-IN" sz="2400" dirty="0" smtClean="0"/>
              <a:t>model  was put forward by Hilda </a:t>
            </a:r>
            <a:r>
              <a:rPr lang="en-IN" sz="2400" dirty="0" err="1" smtClean="0"/>
              <a:t>Taba</a:t>
            </a:r>
            <a:r>
              <a:rPr lang="en-IN" sz="2400" dirty="0" smtClean="0"/>
              <a:t> </a:t>
            </a:r>
            <a:r>
              <a:rPr lang="en-IN" sz="2400" dirty="0" smtClean="0"/>
              <a:t>.</a:t>
            </a:r>
          </a:p>
          <a:p>
            <a:pPr>
              <a:buFont typeface="Wingdings" pitchFamily="2" charset="2"/>
              <a:buChar char="q"/>
            </a:pPr>
            <a:r>
              <a:rPr lang="en-IN" sz="2400" dirty="0" smtClean="0"/>
              <a:t>The </a:t>
            </a:r>
            <a:r>
              <a:rPr lang="en-IN" sz="2400" dirty="0" smtClean="0"/>
              <a:t>main focus of this model is on developing </a:t>
            </a:r>
            <a:r>
              <a:rPr lang="en-IN" sz="2400" dirty="0" smtClean="0"/>
              <a:t>mental abilities </a:t>
            </a:r>
            <a:r>
              <a:rPr lang="en-IN" sz="2400" dirty="0" smtClean="0"/>
              <a:t>and emphasizing concept </a:t>
            </a:r>
            <a:r>
              <a:rPr lang="en-IN" sz="2400" dirty="0" smtClean="0"/>
              <a:t>formation involving cognitive </a:t>
            </a:r>
            <a:r>
              <a:rPr lang="en-IN" sz="2400" dirty="0" smtClean="0"/>
              <a:t>tasks</a:t>
            </a:r>
            <a:r>
              <a:rPr lang="en-IN" sz="2400" dirty="0" smtClean="0"/>
              <a:t>.</a:t>
            </a:r>
          </a:p>
          <a:p>
            <a:pPr>
              <a:buFont typeface="Wingdings" pitchFamily="2" charset="2"/>
              <a:buChar char="q"/>
            </a:pPr>
            <a:r>
              <a:rPr lang="en-IN" sz="2400" dirty="0" smtClean="0"/>
              <a:t>This </a:t>
            </a:r>
            <a:r>
              <a:rPr lang="en-IN" sz="2400" dirty="0" smtClean="0"/>
              <a:t>model design to train the learners in mental process by which they interact with the set of data and arrive in generalizations.</a:t>
            </a:r>
          </a:p>
          <a:p>
            <a:pPr algn="just">
              <a:buNone/>
            </a:pPr>
            <a:r>
              <a:rPr lang="en-IN" sz="2400" dirty="0" smtClean="0"/>
              <a:t> </a:t>
            </a:r>
            <a:r>
              <a:rPr lang="en-IN" sz="2400" b="1" dirty="0" smtClean="0"/>
              <a:t>Description </a:t>
            </a:r>
            <a:r>
              <a:rPr lang="en-IN" sz="2400" b="1" dirty="0" smtClean="0"/>
              <a:t>of Inductive Thinking Model</a:t>
            </a:r>
          </a:p>
          <a:p>
            <a:pPr algn="just">
              <a:buNone/>
            </a:pPr>
            <a:r>
              <a:rPr lang="en-IN" sz="2400" dirty="0" smtClean="0"/>
              <a:t> </a:t>
            </a:r>
            <a:r>
              <a:rPr lang="en-IN" sz="2400" b="1" dirty="0" smtClean="0"/>
              <a:t>Syntax</a:t>
            </a:r>
          </a:p>
          <a:p>
            <a:pPr algn="just">
              <a:buNone/>
            </a:pPr>
            <a:r>
              <a:rPr lang="en-IN" sz="2400" dirty="0" smtClean="0"/>
              <a:t>The sequence of steps include three phases:</a:t>
            </a:r>
          </a:p>
          <a:p>
            <a:pPr algn="just">
              <a:buNone/>
            </a:pPr>
            <a:r>
              <a:rPr lang="en-IN" sz="2400" dirty="0" smtClean="0"/>
              <a:t>a. Concept formation</a:t>
            </a:r>
          </a:p>
          <a:p>
            <a:pPr algn="just">
              <a:buNone/>
            </a:pPr>
            <a:r>
              <a:rPr lang="en-IN" sz="2400" dirty="0" smtClean="0"/>
              <a:t>b. Interpretation of Data</a:t>
            </a:r>
          </a:p>
          <a:p>
            <a:pPr algn="just">
              <a:buNone/>
            </a:pPr>
            <a:r>
              <a:rPr lang="en-IN" sz="2400" dirty="0" smtClean="0"/>
              <a:t>c. Application of </a:t>
            </a:r>
            <a:r>
              <a:rPr lang="en-IN" sz="2400" dirty="0" smtClean="0"/>
              <a:t>generalization</a:t>
            </a:r>
            <a:endParaRPr lang="en-IN" sz="2400" dirty="0" smtClean="0"/>
          </a:p>
        </p:txBody>
      </p:sp>
    </p:spTree>
  </p:cSld>
  <p:clrMapOvr>
    <a:masterClrMapping/>
  </p:clrMapOvr>
  <p:transition spd="med">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buNone/>
            </a:pPr>
            <a:r>
              <a:rPr lang="en-IN" b="1" dirty="0" smtClean="0"/>
              <a:t>A. Phase 1 : Concept formation</a:t>
            </a:r>
          </a:p>
          <a:p>
            <a:pPr algn="just">
              <a:buNone/>
            </a:pPr>
            <a:r>
              <a:rPr lang="en-IN" dirty="0" smtClean="0"/>
              <a:t>               Listing </a:t>
            </a:r>
          </a:p>
          <a:p>
            <a:pPr algn="just">
              <a:buNone/>
            </a:pPr>
            <a:r>
              <a:rPr lang="en-IN" dirty="0" smtClean="0"/>
              <a:t>               Grouping </a:t>
            </a:r>
          </a:p>
          <a:p>
            <a:pPr algn="just">
              <a:buNone/>
            </a:pPr>
            <a:r>
              <a:rPr lang="en-IN" dirty="0" smtClean="0"/>
              <a:t>                Labelling</a:t>
            </a:r>
          </a:p>
          <a:p>
            <a:pPr algn="just">
              <a:buNone/>
            </a:pPr>
            <a:r>
              <a:rPr lang="en-IN" b="1" dirty="0" smtClean="0"/>
              <a:t>B. Phase 2:Interpretation of Data</a:t>
            </a:r>
          </a:p>
          <a:p>
            <a:pPr algn="just">
              <a:buNone/>
            </a:pPr>
            <a:r>
              <a:rPr lang="en-IN" dirty="0" smtClean="0"/>
              <a:t>                Comparing </a:t>
            </a:r>
          </a:p>
          <a:p>
            <a:pPr algn="just">
              <a:buNone/>
            </a:pPr>
            <a:r>
              <a:rPr lang="en-IN" dirty="0" smtClean="0"/>
              <a:t>                 Explaining</a:t>
            </a:r>
          </a:p>
          <a:p>
            <a:pPr algn="just">
              <a:buNone/>
            </a:pPr>
            <a:r>
              <a:rPr lang="en-IN" dirty="0" smtClean="0"/>
              <a:t>                 Generalizing</a:t>
            </a:r>
          </a:p>
          <a:p>
            <a:pPr algn="just">
              <a:buNone/>
            </a:pPr>
            <a:r>
              <a:rPr lang="en-IN" b="1" dirty="0" smtClean="0"/>
              <a:t>C. Phase 3: Application of generalization</a:t>
            </a:r>
          </a:p>
          <a:p>
            <a:pPr algn="just">
              <a:buNone/>
            </a:pPr>
            <a:r>
              <a:rPr lang="en-IN" dirty="0" smtClean="0"/>
              <a:t>                  Predicting </a:t>
            </a:r>
          </a:p>
          <a:p>
            <a:pPr algn="just">
              <a:buNone/>
            </a:pPr>
            <a:r>
              <a:rPr lang="en-IN" dirty="0" smtClean="0"/>
              <a:t>                  Supporting the prediction</a:t>
            </a:r>
          </a:p>
          <a:p>
            <a:pPr algn="just">
              <a:buNone/>
            </a:pPr>
            <a:r>
              <a:rPr lang="en-IN" dirty="0" smtClean="0"/>
              <a:t>                  Verifying  the prediction </a:t>
            </a:r>
          </a:p>
          <a:p>
            <a:endParaRPr lang="en-US" dirty="0"/>
          </a:p>
        </p:txBody>
      </p:sp>
    </p:spTree>
  </p:cSld>
  <p:clrMapOvr>
    <a:masterClrMapping/>
  </p:clrMapOvr>
  <p:transition spd="med">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buNone/>
            </a:pPr>
            <a:r>
              <a:rPr lang="en-IN" sz="2400" b="1" dirty="0" smtClean="0"/>
              <a:t>Social system</a:t>
            </a:r>
          </a:p>
          <a:p>
            <a:pPr>
              <a:buNone/>
            </a:pPr>
            <a:r>
              <a:rPr lang="en-IN" sz="2400" dirty="0" smtClean="0"/>
              <a:t>            Co-operative environment is maintained which provide positive and encouraging atmosphere for students to participate actively in the learning process</a:t>
            </a:r>
          </a:p>
          <a:p>
            <a:pPr>
              <a:buNone/>
            </a:pPr>
            <a:r>
              <a:rPr lang="en-IN" sz="2400" b="1" dirty="0" smtClean="0"/>
              <a:t>Principles of reaction </a:t>
            </a:r>
          </a:p>
          <a:p>
            <a:pPr>
              <a:buNone/>
            </a:pPr>
            <a:r>
              <a:rPr lang="en-IN" sz="2400" dirty="0" smtClean="0"/>
              <a:t>              In this model the teachers primary task is to closely monitor how the students are processing information</a:t>
            </a:r>
          </a:p>
          <a:p>
            <a:pPr>
              <a:buNone/>
            </a:pPr>
            <a:r>
              <a:rPr lang="en-IN" sz="2400" b="1" dirty="0" smtClean="0"/>
              <a:t>Support system</a:t>
            </a:r>
          </a:p>
          <a:p>
            <a:pPr>
              <a:buNone/>
            </a:pPr>
            <a:r>
              <a:rPr lang="en-IN" sz="2400" dirty="0" smtClean="0"/>
              <a:t>                It includes devices provided in the learning environment which help in processing information  meaning </a:t>
            </a:r>
            <a:r>
              <a:rPr lang="en-IN" sz="2400" dirty="0" err="1" smtClean="0"/>
              <a:t>ful</a:t>
            </a:r>
            <a:r>
              <a:rPr lang="en-IN" sz="2400" dirty="0" smtClean="0"/>
              <a:t>.</a:t>
            </a:r>
          </a:p>
          <a:p>
            <a:pPr>
              <a:buNone/>
            </a:pPr>
            <a:r>
              <a:rPr lang="en-IN" sz="2400" dirty="0" smtClean="0"/>
              <a:t>Instructional and </a:t>
            </a:r>
            <a:r>
              <a:rPr lang="en-IN" sz="2400" dirty="0" err="1" smtClean="0"/>
              <a:t>Nurturant</a:t>
            </a:r>
            <a:r>
              <a:rPr lang="en-IN" sz="2400" dirty="0" smtClean="0"/>
              <a:t> effects</a:t>
            </a:r>
          </a:p>
          <a:p>
            <a:pPr>
              <a:buNone/>
            </a:pPr>
            <a:r>
              <a:rPr lang="en-IN" sz="2400" dirty="0" smtClean="0"/>
              <a:t>.  </a:t>
            </a:r>
            <a:endParaRPr lang="en-IN" sz="2400" dirty="0"/>
          </a:p>
        </p:txBody>
      </p:sp>
    </p:spTree>
  </p:cSld>
  <p:clrMapOvr>
    <a:masterClrMapping/>
  </p:clrMapOvr>
  <p:transition spd="med">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IN" dirty="0" smtClean="0"/>
              <a:t>This model is designed to instruct students in concept formation and simultaneously teach concepts. </a:t>
            </a:r>
          </a:p>
          <a:p>
            <a:r>
              <a:rPr lang="en-IN" dirty="0" smtClean="0"/>
              <a:t>It nurtures attention to logic, sensitivity.</a:t>
            </a:r>
          </a:p>
          <a:p>
            <a:r>
              <a:rPr lang="en-IN" dirty="0" smtClean="0"/>
              <a:t> To languages and the meaning of words and to the nature of knowledge.</a:t>
            </a:r>
            <a:endParaRPr lang="en-US" dirty="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IN" sz="3600" b="1" dirty="0" smtClean="0"/>
              <a:t>INFORMATION PROCESSING MODEL</a:t>
            </a:r>
            <a:endParaRPr lang="en-IN" sz="3600" b="1" dirty="0"/>
          </a:p>
        </p:txBody>
      </p:sp>
      <p:sp>
        <p:nvSpPr>
          <p:cNvPr id="3" name="Content Placeholder 2"/>
          <p:cNvSpPr>
            <a:spLocks noGrp="1"/>
          </p:cNvSpPr>
          <p:nvPr>
            <p:ph idx="1"/>
          </p:nvPr>
        </p:nvSpPr>
        <p:spPr>
          <a:xfrm>
            <a:off x="152400" y="838200"/>
            <a:ext cx="8991600" cy="7924800"/>
          </a:xfrm>
        </p:spPr>
        <p:txBody>
          <a:bodyPr numCol="1">
            <a:normAutofit/>
          </a:bodyPr>
          <a:lstStyle/>
          <a:p>
            <a:pPr algn="just">
              <a:buNone/>
            </a:pPr>
            <a:endParaRPr lang="en-IN" sz="2000" dirty="0" smtClean="0"/>
          </a:p>
          <a:p>
            <a:pPr algn="just">
              <a:lnSpc>
                <a:spcPct val="150000"/>
              </a:lnSpc>
              <a:buNone/>
            </a:pPr>
            <a:r>
              <a:rPr lang="en-IN" sz="2000" dirty="0" smtClean="0"/>
              <a:t>These </a:t>
            </a:r>
            <a:r>
              <a:rPr lang="en-IN" sz="2000" dirty="0" smtClean="0"/>
              <a:t>models focus on intellectual capacity.  </a:t>
            </a:r>
            <a:endParaRPr lang="en-IN" sz="2000" dirty="0" smtClean="0"/>
          </a:p>
          <a:p>
            <a:pPr algn="just">
              <a:lnSpc>
                <a:spcPct val="150000"/>
              </a:lnSpc>
              <a:buNone/>
            </a:pPr>
            <a:r>
              <a:rPr lang="en-IN" sz="2000" dirty="0" smtClean="0"/>
              <a:t>The </a:t>
            </a:r>
            <a:r>
              <a:rPr lang="en-IN" sz="2000" dirty="0" smtClean="0"/>
              <a:t>primary goals are :</a:t>
            </a:r>
          </a:p>
          <a:p>
            <a:pPr algn="just">
              <a:lnSpc>
                <a:spcPct val="150000"/>
              </a:lnSpc>
              <a:buNone/>
            </a:pPr>
            <a:r>
              <a:rPr lang="en-IN" sz="2000" dirty="0" smtClean="0"/>
              <a:t>             a. Help individual to acquire knowledge through the analysis of data.</a:t>
            </a:r>
          </a:p>
          <a:p>
            <a:pPr algn="just">
              <a:lnSpc>
                <a:spcPct val="150000"/>
              </a:lnSpc>
              <a:buNone/>
            </a:pPr>
            <a:r>
              <a:rPr lang="en-IN" sz="2000" dirty="0" smtClean="0"/>
              <a:t>             b .Helps to develop general intellectual skills</a:t>
            </a:r>
          </a:p>
          <a:p>
            <a:pPr algn="just">
              <a:lnSpc>
                <a:spcPct val="150000"/>
              </a:lnSpc>
              <a:buNone/>
            </a:pPr>
            <a:r>
              <a:rPr lang="en-IN" sz="2000" dirty="0" smtClean="0"/>
              <a:t>             c. fostering the ability to think logically.</a:t>
            </a:r>
          </a:p>
          <a:p>
            <a:pPr algn="just">
              <a:lnSpc>
                <a:spcPct val="150000"/>
              </a:lnSpc>
              <a:buNone/>
            </a:pPr>
            <a:r>
              <a:rPr lang="en-IN" sz="2000" dirty="0" smtClean="0"/>
              <a:t>             </a:t>
            </a:r>
            <a:endParaRPr lang="en-IN" sz="1200" dirty="0" smtClean="0"/>
          </a:p>
          <a:p>
            <a:pPr algn="just">
              <a:lnSpc>
                <a:spcPct val="150000"/>
              </a:lnSpc>
              <a:buNone/>
            </a:pPr>
            <a:endParaRPr lang="en-IN" sz="1200" dirty="0" smtClean="0"/>
          </a:p>
          <a:p>
            <a:pPr marL="514350" indent="-514350" algn="just">
              <a:lnSpc>
                <a:spcPct val="150000"/>
              </a:lnSpc>
              <a:buNone/>
            </a:pPr>
            <a:endParaRPr lang="en-IN" sz="1200" dirty="0" smtClean="0"/>
          </a:p>
          <a:p>
            <a:pPr marL="1371600" indent="-1371600" algn="just">
              <a:lnSpc>
                <a:spcPct val="150000"/>
              </a:lnSpc>
              <a:buAutoNum type="arabicPlain" startAt="2"/>
            </a:pPr>
            <a:endParaRPr lang="en-IN" sz="1200" dirty="0" smtClean="0"/>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lgn="just">
              <a:buNone/>
            </a:pPr>
            <a:r>
              <a:rPr lang="en-IN" dirty="0" smtClean="0"/>
              <a:t>The Models which belong to this family are:</a:t>
            </a:r>
          </a:p>
          <a:p>
            <a:pPr algn="just">
              <a:buNone/>
            </a:pPr>
            <a:r>
              <a:rPr lang="en-IN" dirty="0" smtClean="0"/>
              <a:t>      1. </a:t>
            </a:r>
            <a:r>
              <a:rPr lang="en-IN" b="1" dirty="0" smtClean="0"/>
              <a:t>Concept Attainment Model </a:t>
            </a:r>
          </a:p>
          <a:p>
            <a:pPr algn="just">
              <a:buNone/>
            </a:pPr>
            <a:r>
              <a:rPr lang="en-IN" dirty="0" smtClean="0"/>
              <a:t>                           This model designed primarily to develop inductive reasoning but also for concept development analysis</a:t>
            </a:r>
          </a:p>
          <a:p>
            <a:pPr algn="just">
              <a:buNone/>
            </a:pPr>
            <a:r>
              <a:rPr lang="en-IN" dirty="0" smtClean="0"/>
              <a:t>     </a:t>
            </a:r>
            <a:r>
              <a:rPr lang="en-IN" b="1" dirty="0" smtClean="0"/>
              <a:t>2.Advance Organiser Model</a:t>
            </a:r>
          </a:p>
          <a:p>
            <a:pPr algn="just">
              <a:buNone/>
            </a:pPr>
            <a:r>
              <a:rPr lang="en-IN" dirty="0" smtClean="0"/>
              <a:t>                              This model is designed to increase efficiency or information processing capacities to absorb related body of knowledge.</a:t>
            </a:r>
          </a:p>
          <a:p>
            <a:pPr algn="just">
              <a:buNone/>
            </a:pPr>
            <a:r>
              <a:rPr lang="en-IN" dirty="0"/>
              <a:t> </a:t>
            </a:r>
            <a:r>
              <a:rPr lang="en-IN" dirty="0" smtClean="0"/>
              <a:t>   </a:t>
            </a:r>
            <a:r>
              <a:rPr lang="en-IN" dirty="0" smtClean="0"/>
              <a:t>David </a:t>
            </a:r>
            <a:r>
              <a:rPr lang="en-IN" dirty="0" err="1" smtClean="0"/>
              <a:t>Ausubel</a:t>
            </a:r>
            <a:r>
              <a:rPr lang="en-IN" dirty="0" smtClean="0"/>
              <a:t> is the exponent of this model.</a:t>
            </a:r>
          </a:p>
          <a:p>
            <a:pPr algn="just">
              <a:buNone/>
            </a:pPr>
            <a:r>
              <a:rPr lang="en-IN" dirty="0" smtClean="0"/>
              <a:t>              </a:t>
            </a:r>
          </a:p>
          <a:p>
            <a:endParaRPr lang="en-US" dirty="0"/>
          </a:p>
        </p:txBody>
      </p:sp>
    </p:spTree>
  </p:cSld>
  <p:clrMapOvr>
    <a:masterClrMapping/>
  </p:clrMapOvr>
  <p:transition spd="med">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lgn="just">
              <a:buNone/>
            </a:pPr>
            <a:r>
              <a:rPr lang="en-IN" dirty="0" smtClean="0"/>
              <a:t>3</a:t>
            </a:r>
            <a:r>
              <a:rPr lang="en-IN" b="1" dirty="0" smtClean="0"/>
              <a:t>.  Inductive Thinking model </a:t>
            </a:r>
          </a:p>
          <a:p>
            <a:pPr algn="just">
              <a:buNone/>
            </a:pPr>
            <a:r>
              <a:rPr lang="en-IN" dirty="0" smtClean="0"/>
              <a:t>                              This model designed primarily for development of inductive mental processes and academic reasoning . Hilda </a:t>
            </a:r>
            <a:r>
              <a:rPr lang="en-IN" dirty="0" err="1" smtClean="0"/>
              <a:t>taba</a:t>
            </a:r>
            <a:r>
              <a:rPr lang="en-IN" dirty="0" smtClean="0"/>
              <a:t> is the exponent this model.</a:t>
            </a:r>
          </a:p>
          <a:p>
            <a:pPr algn="just">
              <a:buNone/>
            </a:pPr>
            <a:r>
              <a:rPr lang="en-IN" dirty="0" smtClean="0"/>
              <a:t> </a:t>
            </a:r>
            <a:r>
              <a:rPr lang="en-IN" b="1" dirty="0" smtClean="0"/>
              <a:t>4.Cognitive growth model</a:t>
            </a:r>
          </a:p>
          <a:p>
            <a:pPr algn="just">
              <a:buNone/>
            </a:pPr>
            <a:r>
              <a:rPr lang="en-IN" dirty="0" smtClean="0"/>
              <a:t>                                This model designed to increase the general intellectual development especially logical reasoning. Jean </a:t>
            </a:r>
            <a:r>
              <a:rPr lang="en-IN" dirty="0" err="1" smtClean="0"/>
              <a:t>piaget</a:t>
            </a:r>
            <a:r>
              <a:rPr lang="en-IN" dirty="0" smtClean="0"/>
              <a:t> is the exponent of this model.</a:t>
            </a:r>
          </a:p>
          <a:p>
            <a:pPr algn="just">
              <a:buNone/>
            </a:pPr>
            <a:r>
              <a:rPr lang="en-IN" dirty="0" smtClean="0"/>
              <a:t> </a:t>
            </a:r>
            <a:r>
              <a:rPr lang="en-IN" b="1" dirty="0" smtClean="0"/>
              <a:t>5.Inquiry Training model</a:t>
            </a:r>
          </a:p>
          <a:p>
            <a:pPr algn="just">
              <a:buNone/>
            </a:pPr>
            <a:r>
              <a:rPr lang="en-IN" dirty="0" smtClean="0"/>
              <a:t>                                 This model to teach students the art of independent inquiry in disciplined way</a:t>
            </a:r>
          </a:p>
          <a:p>
            <a:pPr algn="just">
              <a:buNone/>
            </a:pPr>
            <a:r>
              <a:rPr lang="en-IN" dirty="0" smtClean="0"/>
              <a:t>6</a:t>
            </a:r>
            <a:r>
              <a:rPr lang="en-IN" b="1" dirty="0" smtClean="0"/>
              <a:t>.  Memory model</a:t>
            </a:r>
          </a:p>
          <a:p>
            <a:pPr algn="just">
              <a:buNone/>
            </a:pPr>
            <a:r>
              <a:rPr lang="en-IN" b="1" dirty="0" smtClean="0"/>
              <a:t>7. Biological science inquiry model</a:t>
            </a:r>
          </a:p>
          <a:p>
            <a:pPr algn="just">
              <a:buNone/>
            </a:pPr>
            <a:endParaRPr lang="en-IN" dirty="0" smtClean="0"/>
          </a:p>
          <a:p>
            <a:pPr algn="just">
              <a:buNone/>
            </a:pPr>
            <a:endParaRPr lang="en-IN" dirty="0" smtClean="0"/>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SOCIAL INTERACTION FAMILY</a:t>
            </a:r>
            <a:endParaRPr lang="en-IN" b="1" dirty="0"/>
          </a:p>
        </p:txBody>
      </p:sp>
      <p:sp>
        <p:nvSpPr>
          <p:cNvPr id="3" name="Content Placeholder 2"/>
          <p:cNvSpPr>
            <a:spLocks noGrp="1"/>
          </p:cNvSpPr>
          <p:nvPr>
            <p:ph idx="1"/>
          </p:nvPr>
        </p:nvSpPr>
        <p:spPr/>
        <p:txBody>
          <a:bodyPr>
            <a:normAutofit/>
          </a:bodyPr>
          <a:lstStyle/>
          <a:p>
            <a:pPr algn="just">
              <a:buNone/>
            </a:pPr>
            <a:r>
              <a:rPr lang="en-IN" dirty="0" smtClean="0"/>
              <a:t>The models in this family emphasis </a:t>
            </a:r>
            <a:r>
              <a:rPr lang="en-IN" dirty="0" smtClean="0"/>
              <a:t>the relationship </a:t>
            </a:r>
            <a:r>
              <a:rPr lang="en-IN" dirty="0" smtClean="0"/>
              <a:t>of the individual to </a:t>
            </a:r>
            <a:r>
              <a:rPr lang="en-IN" dirty="0" smtClean="0"/>
              <a:t>society.</a:t>
            </a:r>
          </a:p>
          <a:p>
            <a:pPr algn="just">
              <a:buNone/>
            </a:pPr>
            <a:r>
              <a:rPr lang="en-IN" dirty="0" smtClean="0"/>
              <a:t>The </a:t>
            </a:r>
            <a:r>
              <a:rPr lang="en-IN" dirty="0" smtClean="0"/>
              <a:t>primary goals are </a:t>
            </a:r>
          </a:p>
          <a:p>
            <a:r>
              <a:rPr lang="en-IN" dirty="0" smtClean="0"/>
              <a:t>To train  students work together. </a:t>
            </a:r>
          </a:p>
          <a:p>
            <a:r>
              <a:rPr lang="en-IN" dirty="0" smtClean="0"/>
              <a:t>To inculcate personal and social values </a:t>
            </a:r>
          </a:p>
          <a:p>
            <a:r>
              <a:rPr lang="en-IN" dirty="0" smtClean="0"/>
              <a:t>To develop skill for maintaining human relation </a:t>
            </a:r>
          </a:p>
          <a:p>
            <a:pPr>
              <a:buNone/>
            </a:pPr>
            <a:r>
              <a:rPr lang="en-IN" b="1" dirty="0" smtClean="0"/>
              <a:t> </a:t>
            </a:r>
            <a:endParaRPr lang="en-IN" dirty="0" smtClean="0"/>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lstStyle/>
          <a:p>
            <a:pPr>
              <a:buNone/>
            </a:pPr>
            <a:r>
              <a:rPr lang="en-IN" b="1" dirty="0" smtClean="0"/>
              <a:t>The model which belong to this family are</a:t>
            </a:r>
            <a:r>
              <a:rPr lang="en-IN" dirty="0" smtClean="0"/>
              <a:t>:</a:t>
            </a:r>
          </a:p>
          <a:p>
            <a:pPr>
              <a:buNone/>
            </a:pPr>
            <a:r>
              <a:rPr lang="en-IN" dirty="0" smtClean="0"/>
              <a:t>    </a:t>
            </a:r>
            <a:r>
              <a:rPr lang="en-IN" dirty="0" err="1" smtClean="0"/>
              <a:t>a.Group</a:t>
            </a:r>
            <a:r>
              <a:rPr lang="en-IN" dirty="0" smtClean="0"/>
              <a:t> Investigation model</a:t>
            </a:r>
          </a:p>
          <a:p>
            <a:pPr>
              <a:buNone/>
            </a:pPr>
            <a:r>
              <a:rPr lang="en-IN" dirty="0" smtClean="0"/>
              <a:t>    b. Role playing Model</a:t>
            </a:r>
          </a:p>
          <a:p>
            <a:pPr>
              <a:buNone/>
            </a:pPr>
            <a:r>
              <a:rPr lang="en-IN" dirty="0" smtClean="0"/>
              <a:t>    c. Jurisprudential Inquiry Model</a:t>
            </a:r>
          </a:p>
          <a:p>
            <a:pPr>
              <a:buNone/>
            </a:pPr>
            <a:r>
              <a:rPr lang="en-IN" dirty="0" smtClean="0"/>
              <a:t>    d .Laboratory Training Model</a:t>
            </a:r>
          </a:p>
          <a:p>
            <a:pPr>
              <a:buNone/>
            </a:pPr>
            <a:r>
              <a:rPr lang="en-IN" dirty="0" smtClean="0"/>
              <a:t>    e .Social Stimulation Model </a:t>
            </a:r>
          </a:p>
          <a:p>
            <a:pPr>
              <a:buNone/>
            </a:pPr>
            <a:r>
              <a:rPr lang="en-IN" dirty="0" smtClean="0"/>
              <a:t>     f. Social Inquiry Model</a:t>
            </a:r>
          </a:p>
          <a:p>
            <a:endParaRPr lang="en-US" dirty="0"/>
          </a:p>
        </p:txBody>
      </p:sp>
    </p:spTree>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BEHAVIOUR MODIFICATION MODEL</a:t>
            </a:r>
            <a:endParaRPr lang="en-IN" b="1" dirty="0"/>
          </a:p>
        </p:txBody>
      </p:sp>
      <p:sp>
        <p:nvSpPr>
          <p:cNvPr id="3" name="Content Placeholder 2"/>
          <p:cNvSpPr>
            <a:spLocks noGrp="1"/>
          </p:cNvSpPr>
          <p:nvPr>
            <p:ph idx="1"/>
          </p:nvPr>
        </p:nvSpPr>
        <p:spPr/>
        <p:txBody>
          <a:bodyPr>
            <a:normAutofit/>
          </a:bodyPr>
          <a:lstStyle/>
          <a:p>
            <a:pPr algn="just">
              <a:buNone/>
            </a:pPr>
            <a:r>
              <a:rPr lang="en-IN" sz="1600" dirty="0" smtClean="0"/>
              <a:t>  </a:t>
            </a:r>
            <a:r>
              <a:rPr lang="en-IN" sz="2800" dirty="0" smtClean="0"/>
              <a:t>The common thrust of these model is the emphasis on changing the observable behaviour of the learner. The specific goals are:</a:t>
            </a:r>
          </a:p>
          <a:p>
            <a:pPr algn="just"/>
            <a:r>
              <a:rPr lang="en-IN" sz="2800" dirty="0" smtClean="0"/>
              <a:t>To master techniques for stress reduction </a:t>
            </a:r>
          </a:p>
          <a:p>
            <a:pPr algn="just"/>
            <a:r>
              <a:rPr lang="en-IN" sz="2800" dirty="0" smtClean="0"/>
              <a:t>To develop the competency to adapt behaviour styles</a:t>
            </a:r>
          </a:p>
          <a:p>
            <a:pPr algn="just"/>
            <a:r>
              <a:rPr lang="en-IN" sz="2800" dirty="0" smtClean="0"/>
              <a:t>To foster leadership qualities</a:t>
            </a:r>
          </a:p>
          <a:p>
            <a:pPr algn="just"/>
            <a:endParaRPr lang="en-IN" sz="2800" dirty="0"/>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211763"/>
          </a:xfrm>
        </p:spPr>
        <p:txBody>
          <a:bodyPr/>
          <a:lstStyle/>
          <a:p>
            <a:pPr algn="just">
              <a:buNone/>
            </a:pPr>
            <a:r>
              <a:rPr lang="en-IN" dirty="0" smtClean="0"/>
              <a:t>The models which belong to this family are</a:t>
            </a:r>
          </a:p>
          <a:p>
            <a:pPr algn="just">
              <a:buAutoNum type="arabicPeriod"/>
            </a:pPr>
            <a:r>
              <a:rPr lang="en-IN" dirty="0" smtClean="0"/>
              <a:t>Anxiety Reduction model </a:t>
            </a:r>
          </a:p>
          <a:p>
            <a:pPr algn="just">
              <a:buAutoNum type="arabicPeriod"/>
            </a:pPr>
            <a:r>
              <a:rPr lang="en-IN" dirty="0" smtClean="0"/>
              <a:t>Assertive Training Model </a:t>
            </a:r>
          </a:p>
          <a:p>
            <a:pPr algn="just">
              <a:buAutoNum type="arabicPeriod"/>
            </a:pPr>
            <a:r>
              <a:rPr lang="en-IN" dirty="0" smtClean="0"/>
              <a:t>Managing Behaviour model</a:t>
            </a:r>
          </a:p>
          <a:p>
            <a:pPr algn="just">
              <a:buAutoNum type="arabicPeriod"/>
            </a:pPr>
            <a:r>
              <a:rPr lang="en-IN" dirty="0" smtClean="0"/>
              <a:t>Programmed Instructional model</a:t>
            </a:r>
          </a:p>
          <a:p>
            <a:pPr algn="just">
              <a:buAutoNum type="arabicPeriod"/>
            </a:pPr>
            <a:r>
              <a:rPr lang="en-IN" dirty="0" smtClean="0"/>
              <a:t>Relaxation model</a:t>
            </a:r>
          </a:p>
          <a:p>
            <a:pPr algn="just">
              <a:buNone/>
            </a:pPr>
            <a:r>
              <a:rPr lang="en-IN" dirty="0" smtClean="0"/>
              <a:t>  </a:t>
            </a:r>
          </a:p>
          <a:p>
            <a:endParaRPr lang="en-US" dirty="0"/>
          </a:p>
        </p:txBody>
      </p:sp>
    </p:spTree>
  </p:cSld>
  <p:clrMapOvr>
    <a:masterClrMapping/>
  </p:clrMapOvr>
  <p:transition spd="med">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TotalTime>
  <Words>2132</Words>
  <Application>Microsoft Office PowerPoint</Application>
  <PresentationFormat>On-screen Show (4:3)</PresentationFormat>
  <Paragraphs>234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MODELS OF TEACHING</vt:lpstr>
      <vt:lpstr>FAMILIES OF MODELS OF TEACHING</vt:lpstr>
      <vt:lpstr>INFORMATION PROCESSING MODEL</vt:lpstr>
      <vt:lpstr>Slide 4</vt:lpstr>
      <vt:lpstr>Slide 5</vt:lpstr>
      <vt:lpstr>SOCIAL INTERACTION FAMILY</vt:lpstr>
      <vt:lpstr>Slide 7</vt:lpstr>
      <vt:lpstr>BEHAVIOUR MODIFICATION MODEL</vt:lpstr>
      <vt:lpstr>Slide 9</vt:lpstr>
      <vt:lpstr>PERSONAL MODEL</vt:lpstr>
      <vt:lpstr>ELEMENTS OF TEACHING MODEL</vt:lpstr>
      <vt:lpstr>Slide 12</vt:lpstr>
      <vt:lpstr>Slide 13</vt:lpstr>
      <vt:lpstr>CONCEPT ATTAINMENT MODEL</vt:lpstr>
      <vt:lpstr>Slide 15</vt:lpstr>
      <vt:lpstr>Slide 16</vt:lpstr>
      <vt:lpstr>Slide 17</vt:lpstr>
      <vt:lpstr>Slide 18</vt:lpstr>
      <vt:lpstr>Slide 19</vt:lpstr>
      <vt:lpstr>Slide 20</vt:lpstr>
      <vt:lpstr>INQUIRY TRAINING MODEL</vt:lpstr>
      <vt:lpstr>Slide 22</vt:lpstr>
      <vt:lpstr>Slide 23</vt:lpstr>
      <vt:lpstr>5 E Model of BSCS </vt:lpstr>
      <vt:lpstr>INDUCTIVE THINKING MODEL</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OF TEACHING</dc:title>
  <dc:creator>ANIL G T</dc:creator>
  <cp:lastModifiedBy>admin</cp:lastModifiedBy>
  <cp:revision>111</cp:revision>
  <dcterms:created xsi:type="dcterms:W3CDTF">2006-08-16T00:00:00Z</dcterms:created>
  <dcterms:modified xsi:type="dcterms:W3CDTF">2021-08-11T08:51:08Z</dcterms:modified>
</cp:coreProperties>
</file>