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57" r:id="rId3"/>
    <p:sldId id="258" r:id="rId4"/>
    <p:sldId id="259" r:id="rId5"/>
    <p:sldId id="260" r:id="rId6"/>
    <p:sldId id="261" r:id="rId7"/>
    <p:sldId id="266"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376" autoAdjust="0"/>
  </p:normalViewPr>
  <p:slideViewPr>
    <p:cSldViewPr snapToGrid="0">
      <p:cViewPr varScale="1">
        <p:scale>
          <a:sx n="65" d="100"/>
          <a:sy n="65" d="100"/>
        </p:scale>
        <p:origin x="91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30F594-EEFC-4AF5-A1F1-E57D73F52D0B}" type="datetimeFigureOut">
              <a:rPr lang="en-IN" smtClean="0"/>
              <a:pPr/>
              <a:t>11-08-2021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43422B-636E-4FB8-AD56-25E4CCC1F940}" type="slidenum">
              <a:rPr lang="en-IN" smtClean="0"/>
              <a:pPr/>
              <a:t>‹#›</a:t>
            </a:fld>
            <a:endParaRPr lang="en-IN"/>
          </a:p>
        </p:txBody>
      </p:sp>
    </p:spTree>
    <p:extLst>
      <p:ext uri="{BB962C8B-B14F-4D97-AF65-F5344CB8AC3E}">
        <p14:creationId xmlns:p14="http://schemas.microsoft.com/office/powerpoint/2010/main" val="451515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643422B-636E-4FB8-AD56-25E4CCC1F940}" type="slidenum">
              <a:rPr lang="en-IN" smtClean="0"/>
              <a:pPr/>
              <a:t>1</a:t>
            </a:fld>
            <a:endParaRPr lang="en-IN"/>
          </a:p>
        </p:txBody>
      </p:sp>
    </p:spTree>
    <p:extLst>
      <p:ext uri="{BB962C8B-B14F-4D97-AF65-F5344CB8AC3E}">
        <p14:creationId xmlns:p14="http://schemas.microsoft.com/office/powerpoint/2010/main" val="3194765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6643422B-636E-4FB8-AD56-25E4CCC1F940}" type="slidenum">
              <a:rPr lang="en-IN" smtClean="0"/>
              <a:pPr/>
              <a:t>37</a:t>
            </a:fld>
            <a:endParaRPr lang="en-IN"/>
          </a:p>
        </p:txBody>
      </p:sp>
    </p:spTree>
    <p:extLst>
      <p:ext uri="{BB962C8B-B14F-4D97-AF65-F5344CB8AC3E}">
        <p14:creationId xmlns:p14="http://schemas.microsoft.com/office/powerpoint/2010/main" val="811608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86A4BF7-D08C-4BA4-9072-C409B82E4CF7}" type="datetime1">
              <a:rPr lang="en-IN" smtClean="0"/>
              <a:pPr/>
              <a:t>11-08-2021</a:t>
            </a:fld>
            <a:endParaRPr lang="en-IN"/>
          </a:p>
        </p:txBody>
      </p:sp>
      <p:sp>
        <p:nvSpPr>
          <p:cNvPr id="5" name="Footer Placeholder 4"/>
          <p:cNvSpPr>
            <a:spLocks noGrp="1"/>
          </p:cNvSpPr>
          <p:nvPr>
            <p:ph type="ftr" sz="quarter" idx="11"/>
          </p:nvPr>
        </p:nvSpPr>
        <p:spPr/>
        <p:txBody>
          <a:bodyPr/>
          <a:lstStyle/>
          <a:p>
            <a:r>
              <a:rPr lang="en-IN" smtClean="0"/>
              <a:t>EDU 10.7 Unit III Models of Teaching</a:t>
            </a:r>
            <a:endParaRPr lang="en-IN"/>
          </a:p>
        </p:txBody>
      </p:sp>
      <p:sp>
        <p:nvSpPr>
          <p:cNvPr id="6" name="Slide Number Placeholder 5"/>
          <p:cNvSpPr>
            <a:spLocks noGrp="1"/>
          </p:cNvSpPr>
          <p:nvPr>
            <p:ph type="sldNum" sz="quarter" idx="12"/>
          </p:nvPr>
        </p:nvSpPr>
        <p:spPr/>
        <p:txBody>
          <a:bodyPr/>
          <a:lstStyle/>
          <a:p>
            <a:fld id="{98B093E0-C1EE-445D-9F09-7628C16812DD}" type="slidenum">
              <a:rPr lang="en-IN" smtClean="0"/>
              <a:pPr/>
              <a:t>‹#›</a:t>
            </a:fld>
            <a:endParaRPr lang="en-IN"/>
          </a:p>
        </p:txBody>
      </p:sp>
    </p:spTree>
    <p:extLst>
      <p:ext uri="{BB962C8B-B14F-4D97-AF65-F5344CB8AC3E}">
        <p14:creationId xmlns:p14="http://schemas.microsoft.com/office/powerpoint/2010/main" val="1382228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3147B0A-0D26-4194-8B58-2A17E87C8347}" type="datetime1">
              <a:rPr lang="en-IN" smtClean="0"/>
              <a:pPr/>
              <a:t>11-08-2021</a:t>
            </a:fld>
            <a:endParaRPr lang="en-IN"/>
          </a:p>
        </p:txBody>
      </p:sp>
      <p:sp>
        <p:nvSpPr>
          <p:cNvPr id="5" name="Footer Placeholder 4"/>
          <p:cNvSpPr>
            <a:spLocks noGrp="1"/>
          </p:cNvSpPr>
          <p:nvPr>
            <p:ph type="ftr" sz="quarter" idx="11"/>
          </p:nvPr>
        </p:nvSpPr>
        <p:spPr/>
        <p:txBody>
          <a:bodyPr/>
          <a:lstStyle/>
          <a:p>
            <a:r>
              <a:rPr lang="en-IN" smtClean="0"/>
              <a:t>EDU 10.7 Unit III Models of Teaching</a:t>
            </a:r>
            <a:endParaRPr lang="en-IN"/>
          </a:p>
        </p:txBody>
      </p:sp>
      <p:sp>
        <p:nvSpPr>
          <p:cNvPr id="6" name="Slide Number Placeholder 5"/>
          <p:cNvSpPr>
            <a:spLocks noGrp="1"/>
          </p:cNvSpPr>
          <p:nvPr>
            <p:ph type="sldNum" sz="quarter" idx="12"/>
          </p:nvPr>
        </p:nvSpPr>
        <p:spPr/>
        <p:txBody>
          <a:bodyPr/>
          <a:lstStyle/>
          <a:p>
            <a:fld id="{98B093E0-C1EE-445D-9F09-7628C16812DD}" type="slidenum">
              <a:rPr lang="en-IN" smtClean="0"/>
              <a:pPr/>
              <a:t>‹#›</a:t>
            </a:fld>
            <a:endParaRPr lang="en-IN"/>
          </a:p>
        </p:txBody>
      </p:sp>
    </p:spTree>
    <p:extLst>
      <p:ext uri="{BB962C8B-B14F-4D97-AF65-F5344CB8AC3E}">
        <p14:creationId xmlns:p14="http://schemas.microsoft.com/office/powerpoint/2010/main" val="3085114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7A8E992-A460-4BB9-99B7-A3441A8089A4}" type="datetime1">
              <a:rPr lang="en-IN" smtClean="0"/>
              <a:pPr/>
              <a:t>11-08-2021</a:t>
            </a:fld>
            <a:endParaRPr lang="en-IN"/>
          </a:p>
        </p:txBody>
      </p:sp>
      <p:sp>
        <p:nvSpPr>
          <p:cNvPr id="5" name="Footer Placeholder 4"/>
          <p:cNvSpPr>
            <a:spLocks noGrp="1"/>
          </p:cNvSpPr>
          <p:nvPr>
            <p:ph type="ftr" sz="quarter" idx="11"/>
          </p:nvPr>
        </p:nvSpPr>
        <p:spPr/>
        <p:txBody>
          <a:bodyPr/>
          <a:lstStyle/>
          <a:p>
            <a:r>
              <a:rPr lang="en-IN" smtClean="0"/>
              <a:t>EDU 10.7 Unit III Models of Teaching</a:t>
            </a:r>
            <a:endParaRPr lang="en-IN"/>
          </a:p>
        </p:txBody>
      </p:sp>
      <p:sp>
        <p:nvSpPr>
          <p:cNvPr id="6" name="Slide Number Placeholder 5"/>
          <p:cNvSpPr>
            <a:spLocks noGrp="1"/>
          </p:cNvSpPr>
          <p:nvPr>
            <p:ph type="sldNum" sz="quarter" idx="12"/>
          </p:nvPr>
        </p:nvSpPr>
        <p:spPr/>
        <p:txBody>
          <a:bodyPr/>
          <a:lstStyle/>
          <a:p>
            <a:fld id="{98B093E0-C1EE-445D-9F09-7628C16812DD}" type="slidenum">
              <a:rPr lang="en-IN" smtClean="0"/>
              <a:pPr/>
              <a:t>‹#›</a:t>
            </a:fld>
            <a:endParaRPr lang="en-IN"/>
          </a:p>
        </p:txBody>
      </p:sp>
    </p:spTree>
    <p:extLst>
      <p:ext uri="{BB962C8B-B14F-4D97-AF65-F5344CB8AC3E}">
        <p14:creationId xmlns:p14="http://schemas.microsoft.com/office/powerpoint/2010/main" val="2129097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20DBD7A-B416-4255-858B-11A8EDF3255D}" type="datetime1">
              <a:rPr lang="en-IN" smtClean="0"/>
              <a:pPr/>
              <a:t>11-08-2021</a:t>
            </a:fld>
            <a:endParaRPr lang="en-IN"/>
          </a:p>
        </p:txBody>
      </p:sp>
      <p:sp>
        <p:nvSpPr>
          <p:cNvPr id="5" name="Footer Placeholder 4"/>
          <p:cNvSpPr>
            <a:spLocks noGrp="1"/>
          </p:cNvSpPr>
          <p:nvPr>
            <p:ph type="ftr" sz="quarter" idx="11"/>
          </p:nvPr>
        </p:nvSpPr>
        <p:spPr/>
        <p:txBody>
          <a:bodyPr/>
          <a:lstStyle/>
          <a:p>
            <a:r>
              <a:rPr lang="en-IN" smtClean="0"/>
              <a:t>EDU 10.7 Unit III Models of Teaching</a:t>
            </a:r>
            <a:endParaRPr lang="en-IN"/>
          </a:p>
        </p:txBody>
      </p:sp>
      <p:sp>
        <p:nvSpPr>
          <p:cNvPr id="6" name="Slide Number Placeholder 5"/>
          <p:cNvSpPr>
            <a:spLocks noGrp="1"/>
          </p:cNvSpPr>
          <p:nvPr>
            <p:ph type="sldNum" sz="quarter" idx="12"/>
          </p:nvPr>
        </p:nvSpPr>
        <p:spPr/>
        <p:txBody>
          <a:bodyPr/>
          <a:lstStyle/>
          <a:p>
            <a:fld id="{98B093E0-C1EE-445D-9F09-7628C16812DD}" type="slidenum">
              <a:rPr lang="en-IN" smtClean="0"/>
              <a:pPr/>
              <a:t>‹#›</a:t>
            </a:fld>
            <a:endParaRPr lang="en-IN"/>
          </a:p>
        </p:txBody>
      </p:sp>
    </p:spTree>
    <p:extLst>
      <p:ext uri="{BB962C8B-B14F-4D97-AF65-F5344CB8AC3E}">
        <p14:creationId xmlns:p14="http://schemas.microsoft.com/office/powerpoint/2010/main" val="4283406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0F15D6-91E5-4326-85FA-E71721E670FE}" type="datetime1">
              <a:rPr lang="en-IN" smtClean="0"/>
              <a:pPr/>
              <a:t>11-08-2021</a:t>
            </a:fld>
            <a:endParaRPr lang="en-IN"/>
          </a:p>
        </p:txBody>
      </p:sp>
      <p:sp>
        <p:nvSpPr>
          <p:cNvPr id="5" name="Footer Placeholder 4"/>
          <p:cNvSpPr>
            <a:spLocks noGrp="1"/>
          </p:cNvSpPr>
          <p:nvPr>
            <p:ph type="ftr" sz="quarter" idx="11"/>
          </p:nvPr>
        </p:nvSpPr>
        <p:spPr/>
        <p:txBody>
          <a:bodyPr/>
          <a:lstStyle/>
          <a:p>
            <a:r>
              <a:rPr lang="en-IN" smtClean="0"/>
              <a:t>EDU 10.7 Unit III Models of Teaching</a:t>
            </a:r>
            <a:endParaRPr lang="en-IN"/>
          </a:p>
        </p:txBody>
      </p:sp>
      <p:sp>
        <p:nvSpPr>
          <p:cNvPr id="6" name="Slide Number Placeholder 5"/>
          <p:cNvSpPr>
            <a:spLocks noGrp="1"/>
          </p:cNvSpPr>
          <p:nvPr>
            <p:ph type="sldNum" sz="quarter" idx="12"/>
          </p:nvPr>
        </p:nvSpPr>
        <p:spPr/>
        <p:txBody>
          <a:bodyPr/>
          <a:lstStyle/>
          <a:p>
            <a:fld id="{98B093E0-C1EE-445D-9F09-7628C16812DD}" type="slidenum">
              <a:rPr lang="en-IN" smtClean="0"/>
              <a:pPr/>
              <a:t>‹#›</a:t>
            </a:fld>
            <a:endParaRPr lang="en-IN"/>
          </a:p>
        </p:txBody>
      </p:sp>
    </p:spTree>
    <p:extLst>
      <p:ext uri="{BB962C8B-B14F-4D97-AF65-F5344CB8AC3E}">
        <p14:creationId xmlns:p14="http://schemas.microsoft.com/office/powerpoint/2010/main" val="112166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712FEABC-DD96-4856-9072-7B88271CE8DC}" type="datetime1">
              <a:rPr lang="en-IN" smtClean="0"/>
              <a:pPr/>
              <a:t>11-08-2021</a:t>
            </a:fld>
            <a:endParaRPr lang="en-IN"/>
          </a:p>
        </p:txBody>
      </p:sp>
      <p:sp>
        <p:nvSpPr>
          <p:cNvPr id="6" name="Footer Placeholder 5"/>
          <p:cNvSpPr>
            <a:spLocks noGrp="1"/>
          </p:cNvSpPr>
          <p:nvPr>
            <p:ph type="ftr" sz="quarter" idx="11"/>
          </p:nvPr>
        </p:nvSpPr>
        <p:spPr/>
        <p:txBody>
          <a:bodyPr/>
          <a:lstStyle/>
          <a:p>
            <a:r>
              <a:rPr lang="en-IN" smtClean="0"/>
              <a:t>EDU 10.7 Unit III Models of Teaching</a:t>
            </a:r>
            <a:endParaRPr lang="en-IN"/>
          </a:p>
        </p:txBody>
      </p:sp>
      <p:sp>
        <p:nvSpPr>
          <p:cNvPr id="7" name="Slide Number Placeholder 6"/>
          <p:cNvSpPr>
            <a:spLocks noGrp="1"/>
          </p:cNvSpPr>
          <p:nvPr>
            <p:ph type="sldNum" sz="quarter" idx="12"/>
          </p:nvPr>
        </p:nvSpPr>
        <p:spPr/>
        <p:txBody>
          <a:bodyPr/>
          <a:lstStyle/>
          <a:p>
            <a:fld id="{98B093E0-C1EE-445D-9F09-7628C16812DD}" type="slidenum">
              <a:rPr lang="en-IN" smtClean="0"/>
              <a:pPr/>
              <a:t>‹#›</a:t>
            </a:fld>
            <a:endParaRPr lang="en-IN"/>
          </a:p>
        </p:txBody>
      </p:sp>
    </p:spTree>
    <p:extLst>
      <p:ext uri="{BB962C8B-B14F-4D97-AF65-F5344CB8AC3E}">
        <p14:creationId xmlns:p14="http://schemas.microsoft.com/office/powerpoint/2010/main" val="258438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71C2A1D0-08C9-4F2C-A616-65732BB8FC31}" type="datetime1">
              <a:rPr lang="en-IN" smtClean="0"/>
              <a:pPr/>
              <a:t>11-08-2021</a:t>
            </a:fld>
            <a:endParaRPr lang="en-IN"/>
          </a:p>
        </p:txBody>
      </p:sp>
      <p:sp>
        <p:nvSpPr>
          <p:cNvPr id="8" name="Footer Placeholder 7"/>
          <p:cNvSpPr>
            <a:spLocks noGrp="1"/>
          </p:cNvSpPr>
          <p:nvPr>
            <p:ph type="ftr" sz="quarter" idx="11"/>
          </p:nvPr>
        </p:nvSpPr>
        <p:spPr/>
        <p:txBody>
          <a:bodyPr/>
          <a:lstStyle/>
          <a:p>
            <a:r>
              <a:rPr lang="en-IN" smtClean="0"/>
              <a:t>EDU 10.7 Unit III Models of Teaching</a:t>
            </a:r>
            <a:endParaRPr lang="en-IN"/>
          </a:p>
        </p:txBody>
      </p:sp>
      <p:sp>
        <p:nvSpPr>
          <p:cNvPr id="9" name="Slide Number Placeholder 8"/>
          <p:cNvSpPr>
            <a:spLocks noGrp="1"/>
          </p:cNvSpPr>
          <p:nvPr>
            <p:ph type="sldNum" sz="quarter" idx="12"/>
          </p:nvPr>
        </p:nvSpPr>
        <p:spPr/>
        <p:txBody>
          <a:bodyPr/>
          <a:lstStyle/>
          <a:p>
            <a:fld id="{98B093E0-C1EE-445D-9F09-7628C16812DD}" type="slidenum">
              <a:rPr lang="en-IN" smtClean="0"/>
              <a:pPr/>
              <a:t>‹#›</a:t>
            </a:fld>
            <a:endParaRPr lang="en-IN"/>
          </a:p>
        </p:txBody>
      </p:sp>
    </p:spTree>
    <p:extLst>
      <p:ext uri="{BB962C8B-B14F-4D97-AF65-F5344CB8AC3E}">
        <p14:creationId xmlns:p14="http://schemas.microsoft.com/office/powerpoint/2010/main" val="4138568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6B117CA0-655A-4DED-873E-2EC972364D9B}" type="datetime1">
              <a:rPr lang="en-IN" smtClean="0"/>
              <a:pPr/>
              <a:t>11-08-2021</a:t>
            </a:fld>
            <a:endParaRPr lang="en-IN"/>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a:t>
            </a:fld>
            <a:endParaRPr lang="en-IN"/>
          </a:p>
        </p:txBody>
      </p:sp>
    </p:spTree>
    <p:extLst>
      <p:ext uri="{BB962C8B-B14F-4D97-AF65-F5344CB8AC3E}">
        <p14:creationId xmlns:p14="http://schemas.microsoft.com/office/powerpoint/2010/main" val="285193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32BC3B-5619-464E-B35F-19184C9C135B}" type="datetime1">
              <a:rPr lang="en-IN" smtClean="0"/>
              <a:pPr/>
              <a:t>11-08-2021</a:t>
            </a:fld>
            <a:endParaRPr lang="en-IN"/>
          </a:p>
        </p:txBody>
      </p:sp>
      <p:sp>
        <p:nvSpPr>
          <p:cNvPr id="3" name="Footer Placeholder 2"/>
          <p:cNvSpPr>
            <a:spLocks noGrp="1"/>
          </p:cNvSpPr>
          <p:nvPr>
            <p:ph type="ftr" sz="quarter" idx="11"/>
          </p:nvPr>
        </p:nvSpPr>
        <p:spPr/>
        <p:txBody>
          <a:bodyPr/>
          <a:lstStyle/>
          <a:p>
            <a:r>
              <a:rPr lang="en-IN" smtClean="0"/>
              <a:t>EDU 10.7 Unit III Models of Teaching</a:t>
            </a:r>
            <a:endParaRPr lang="en-IN"/>
          </a:p>
        </p:txBody>
      </p:sp>
      <p:sp>
        <p:nvSpPr>
          <p:cNvPr id="4" name="Slide Number Placeholder 3"/>
          <p:cNvSpPr>
            <a:spLocks noGrp="1"/>
          </p:cNvSpPr>
          <p:nvPr>
            <p:ph type="sldNum" sz="quarter" idx="12"/>
          </p:nvPr>
        </p:nvSpPr>
        <p:spPr/>
        <p:txBody>
          <a:bodyPr/>
          <a:lstStyle/>
          <a:p>
            <a:fld id="{98B093E0-C1EE-445D-9F09-7628C16812DD}" type="slidenum">
              <a:rPr lang="en-IN" smtClean="0"/>
              <a:pPr/>
              <a:t>‹#›</a:t>
            </a:fld>
            <a:endParaRPr lang="en-IN"/>
          </a:p>
        </p:txBody>
      </p:sp>
    </p:spTree>
    <p:extLst>
      <p:ext uri="{BB962C8B-B14F-4D97-AF65-F5344CB8AC3E}">
        <p14:creationId xmlns:p14="http://schemas.microsoft.com/office/powerpoint/2010/main" val="2903367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33BC1F-8A20-4A72-9307-0E507F9B7D94}" type="datetime1">
              <a:rPr lang="en-IN" smtClean="0"/>
              <a:pPr/>
              <a:t>11-08-2021</a:t>
            </a:fld>
            <a:endParaRPr lang="en-IN"/>
          </a:p>
        </p:txBody>
      </p:sp>
      <p:sp>
        <p:nvSpPr>
          <p:cNvPr id="6" name="Footer Placeholder 5"/>
          <p:cNvSpPr>
            <a:spLocks noGrp="1"/>
          </p:cNvSpPr>
          <p:nvPr>
            <p:ph type="ftr" sz="quarter" idx="11"/>
          </p:nvPr>
        </p:nvSpPr>
        <p:spPr/>
        <p:txBody>
          <a:bodyPr/>
          <a:lstStyle/>
          <a:p>
            <a:r>
              <a:rPr lang="en-IN" smtClean="0"/>
              <a:t>EDU 10.7 Unit III Models of Teaching</a:t>
            </a:r>
            <a:endParaRPr lang="en-IN"/>
          </a:p>
        </p:txBody>
      </p:sp>
      <p:sp>
        <p:nvSpPr>
          <p:cNvPr id="7" name="Slide Number Placeholder 6"/>
          <p:cNvSpPr>
            <a:spLocks noGrp="1"/>
          </p:cNvSpPr>
          <p:nvPr>
            <p:ph type="sldNum" sz="quarter" idx="12"/>
          </p:nvPr>
        </p:nvSpPr>
        <p:spPr/>
        <p:txBody>
          <a:bodyPr/>
          <a:lstStyle/>
          <a:p>
            <a:fld id="{98B093E0-C1EE-445D-9F09-7628C16812DD}" type="slidenum">
              <a:rPr lang="en-IN" smtClean="0"/>
              <a:pPr/>
              <a:t>‹#›</a:t>
            </a:fld>
            <a:endParaRPr lang="en-IN"/>
          </a:p>
        </p:txBody>
      </p:sp>
    </p:spTree>
    <p:extLst>
      <p:ext uri="{BB962C8B-B14F-4D97-AF65-F5344CB8AC3E}">
        <p14:creationId xmlns:p14="http://schemas.microsoft.com/office/powerpoint/2010/main" val="3207926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51F5C7-25CF-4291-95CA-979F0B288974}" type="datetime1">
              <a:rPr lang="en-IN" smtClean="0"/>
              <a:pPr/>
              <a:t>11-08-2021</a:t>
            </a:fld>
            <a:endParaRPr lang="en-IN"/>
          </a:p>
        </p:txBody>
      </p:sp>
      <p:sp>
        <p:nvSpPr>
          <p:cNvPr id="6" name="Footer Placeholder 5"/>
          <p:cNvSpPr>
            <a:spLocks noGrp="1"/>
          </p:cNvSpPr>
          <p:nvPr>
            <p:ph type="ftr" sz="quarter" idx="11"/>
          </p:nvPr>
        </p:nvSpPr>
        <p:spPr/>
        <p:txBody>
          <a:bodyPr/>
          <a:lstStyle/>
          <a:p>
            <a:r>
              <a:rPr lang="en-IN" smtClean="0"/>
              <a:t>EDU 10.7 Unit III Models of Teaching</a:t>
            </a:r>
            <a:endParaRPr lang="en-IN"/>
          </a:p>
        </p:txBody>
      </p:sp>
      <p:sp>
        <p:nvSpPr>
          <p:cNvPr id="7" name="Slide Number Placeholder 6"/>
          <p:cNvSpPr>
            <a:spLocks noGrp="1"/>
          </p:cNvSpPr>
          <p:nvPr>
            <p:ph type="sldNum" sz="quarter" idx="12"/>
          </p:nvPr>
        </p:nvSpPr>
        <p:spPr/>
        <p:txBody>
          <a:bodyPr/>
          <a:lstStyle/>
          <a:p>
            <a:fld id="{98B093E0-C1EE-445D-9F09-7628C16812DD}" type="slidenum">
              <a:rPr lang="en-IN" smtClean="0"/>
              <a:pPr/>
              <a:t>‹#›</a:t>
            </a:fld>
            <a:endParaRPr lang="en-IN"/>
          </a:p>
        </p:txBody>
      </p:sp>
    </p:spTree>
    <p:extLst>
      <p:ext uri="{BB962C8B-B14F-4D97-AF65-F5344CB8AC3E}">
        <p14:creationId xmlns:p14="http://schemas.microsoft.com/office/powerpoint/2010/main" val="3133002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3000" b="-1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187D2-D5C0-4867-96AE-22F9301B1D68}" type="datetime1">
              <a:rPr lang="en-IN" smtClean="0"/>
              <a:pPr/>
              <a:t>11-08-2021</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EDU 10.7 Unit III Models of Teaching</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B093E0-C1EE-445D-9F09-7628C16812DD}" type="slidenum">
              <a:rPr lang="en-IN" smtClean="0"/>
              <a:pPr/>
              <a:t>‹#›</a:t>
            </a:fld>
            <a:endParaRPr lang="en-IN"/>
          </a:p>
        </p:txBody>
      </p:sp>
    </p:spTree>
    <p:extLst>
      <p:ext uri="{BB962C8B-B14F-4D97-AF65-F5344CB8AC3E}">
        <p14:creationId xmlns:p14="http://schemas.microsoft.com/office/powerpoint/2010/main" val="4010717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118813"/>
          </a:xfrm>
        </p:spPr>
        <p:txBody>
          <a:bodyPr>
            <a:normAutofit/>
          </a:bodyPr>
          <a:lstStyle/>
          <a:p>
            <a:r>
              <a:rPr lang="en-US" dirty="0" smtClean="0"/>
              <a:t>Models of Teaching</a:t>
            </a:r>
            <a:endParaRPr lang="en-IN" dirty="0"/>
          </a:p>
        </p:txBody>
      </p:sp>
      <p:sp>
        <p:nvSpPr>
          <p:cNvPr id="3" name="Subtitle 2"/>
          <p:cNvSpPr>
            <a:spLocks noGrp="1"/>
          </p:cNvSpPr>
          <p:nvPr>
            <p:ph type="subTitle" idx="1"/>
          </p:nvPr>
        </p:nvSpPr>
        <p:spPr>
          <a:xfrm>
            <a:off x="1541929" y="2241176"/>
            <a:ext cx="9144000" cy="2998694"/>
          </a:xfrm>
        </p:spPr>
        <p:txBody>
          <a:bodyPr>
            <a:normAutofit lnSpcReduction="10000"/>
          </a:bodyPr>
          <a:lstStyle/>
          <a:p>
            <a:pPr algn="just"/>
            <a:r>
              <a:rPr lang="en-US" sz="2800" dirty="0" smtClean="0"/>
              <a:t>A model for teaching is a pattern or plan which can be taken up with a view to shape a curriculum or course, select appropriate instructional material and to guide the teacher’s action.</a:t>
            </a:r>
          </a:p>
          <a:p>
            <a:pPr algn="just"/>
            <a:r>
              <a:rPr lang="en-US" sz="2800" dirty="0" smtClean="0"/>
              <a:t>A teaching model is a tentative theory of teaching.</a:t>
            </a:r>
          </a:p>
          <a:p>
            <a:pPr algn="just"/>
            <a:r>
              <a:rPr lang="en-US" sz="2800" dirty="0" smtClean="0"/>
              <a:t>A theory is a system in which the interaction among actual variables involved in a situation is explained.</a:t>
            </a:r>
            <a:endParaRPr lang="en-IN" sz="2800" dirty="0"/>
          </a:p>
        </p:txBody>
      </p:sp>
      <p:sp>
        <p:nvSpPr>
          <p:cNvPr id="4" name="Slide Number Placeholder 3"/>
          <p:cNvSpPr>
            <a:spLocks noGrp="1"/>
          </p:cNvSpPr>
          <p:nvPr>
            <p:ph type="sldNum" sz="quarter" idx="12"/>
          </p:nvPr>
        </p:nvSpPr>
        <p:spPr/>
        <p:txBody>
          <a:bodyPr/>
          <a:lstStyle/>
          <a:p>
            <a:fld id="{98B093E0-C1EE-445D-9F09-7628C16812DD}" type="slidenum">
              <a:rPr lang="en-IN" smtClean="0"/>
              <a:pPr/>
              <a:t>1</a:t>
            </a:fld>
            <a:endParaRPr lang="en-IN"/>
          </a:p>
        </p:txBody>
      </p:sp>
      <p:sp>
        <p:nvSpPr>
          <p:cNvPr id="5" name="Footer Placeholder 4"/>
          <p:cNvSpPr>
            <a:spLocks noGrp="1"/>
          </p:cNvSpPr>
          <p:nvPr>
            <p:ph type="ftr" sz="quarter" idx="11"/>
          </p:nvPr>
        </p:nvSpPr>
        <p:spPr/>
        <p:txBody>
          <a:bodyPr/>
          <a:lstStyle/>
          <a:p>
            <a:r>
              <a:rPr lang="en-IN" smtClean="0"/>
              <a:t>EDU 10.7 Unit III Models of Teaching</a:t>
            </a:r>
            <a:endParaRPr lang="en-IN"/>
          </a:p>
        </p:txBody>
      </p:sp>
    </p:spTree>
    <p:extLst>
      <p:ext uri="{BB962C8B-B14F-4D97-AF65-F5344CB8AC3E}">
        <p14:creationId xmlns:p14="http://schemas.microsoft.com/office/powerpoint/2010/main" val="3078570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7419" y="648929"/>
            <a:ext cx="10616381" cy="5528034"/>
          </a:xfrm>
        </p:spPr>
        <p:txBody>
          <a:bodyPr/>
          <a:lstStyle/>
          <a:p>
            <a:pPr marL="0" indent="0">
              <a:buNone/>
            </a:pPr>
            <a:r>
              <a:rPr lang="en-US" b="1" dirty="0" smtClean="0"/>
              <a:t>Family IV- </a:t>
            </a:r>
            <a:r>
              <a:rPr lang="en-US" dirty="0" smtClean="0"/>
              <a:t>The </a:t>
            </a:r>
            <a:r>
              <a:rPr lang="en-US" dirty="0" err="1" smtClean="0"/>
              <a:t>Behavioural</a:t>
            </a:r>
            <a:r>
              <a:rPr lang="en-US" dirty="0" smtClean="0"/>
              <a:t> Systems Family:</a:t>
            </a:r>
          </a:p>
          <a:p>
            <a:r>
              <a:rPr lang="en-US" dirty="0" smtClean="0"/>
              <a:t>Self control through Operant methods- B F Skinner.</a:t>
            </a:r>
          </a:p>
          <a:p>
            <a:pPr marL="0" indent="0">
              <a:buNone/>
            </a:pPr>
            <a:r>
              <a:rPr lang="en-US" dirty="0"/>
              <a:t> T</a:t>
            </a:r>
            <a:r>
              <a:rPr lang="en-US" dirty="0" smtClean="0"/>
              <a:t>he common thrust of these models is </a:t>
            </a:r>
            <a:r>
              <a:rPr lang="en-US" dirty="0"/>
              <a:t>t</a:t>
            </a:r>
            <a:r>
              <a:rPr lang="en-US" dirty="0" smtClean="0"/>
              <a:t>he emphasis on changing the observable behavior of the learner.</a:t>
            </a:r>
          </a:p>
          <a:p>
            <a:pPr marL="0" indent="0">
              <a:buNone/>
            </a:pPr>
            <a:r>
              <a:rPr lang="en-US" dirty="0" smtClean="0"/>
              <a:t>The special goals are the following:</a:t>
            </a:r>
          </a:p>
          <a:p>
            <a:pPr marL="0" indent="0">
              <a:buNone/>
            </a:pPr>
            <a:r>
              <a:rPr lang="en-US" dirty="0" smtClean="0"/>
              <a:t>To develop the competency to adopt behavior styles appropriate to given situations.</a:t>
            </a:r>
          </a:p>
          <a:p>
            <a:pPr marL="0" indent="0">
              <a:buNone/>
            </a:pPr>
            <a:r>
              <a:rPr lang="en-US" dirty="0" smtClean="0"/>
              <a:t>To learn strategies fro self control through operant methods.</a:t>
            </a:r>
          </a:p>
          <a:p>
            <a:pPr marL="0" indent="0">
              <a:buNone/>
            </a:pPr>
            <a:r>
              <a:rPr lang="en-US" dirty="0" smtClean="0"/>
              <a:t>.</a:t>
            </a:r>
          </a:p>
          <a:p>
            <a:pPr marL="0" indent="0">
              <a:buNone/>
            </a:pPr>
            <a:endParaRPr lang="en-US" dirty="0" smtClean="0"/>
          </a:p>
          <a:p>
            <a:pPr marL="0" indent="0">
              <a:buNone/>
            </a:pPr>
            <a:endParaRPr lang="en-US" dirty="0" smtClean="0"/>
          </a:p>
          <a:p>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10</a:t>
            </a:fld>
            <a:endParaRPr lang="en-IN"/>
          </a:p>
        </p:txBody>
      </p:sp>
    </p:spTree>
    <p:extLst>
      <p:ext uri="{BB962C8B-B14F-4D97-AF65-F5344CB8AC3E}">
        <p14:creationId xmlns:p14="http://schemas.microsoft.com/office/powerpoint/2010/main" val="2757088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a:t>To master techniques for stress </a:t>
            </a:r>
            <a:r>
              <a:rPr lang="en-IN" dirty="0" smtClean="0"/>
              <a:t>reduction.</a:t>
            </a:r>
            <a:endParaRPr lang="en-US" dirty="0" smtClean="0"/>
          </a:p>
          <a:p>
            <a:r>
              <a:rPr lang="en-US" dirty="0" smtClean="0"/>
              <a:t>To foster leadership qualities.</a:t>
            </a:r>
          </a:p>
          <a:p>
            <a:pPr marL="0" indent="0">
              <a:buNone/>
            </a:pPr>
            <a:endParaRPr lang="en-US" dirty="0"/>
          </a:p>
          <a:p>
            <a:pPr marL="0" indent="0">
              <a:buNone/>
            </a:pPr>
            <a:r>
              <a:rPr lang="en-US" b="1" dirty="0" smtClean="0"/>
              <a:t>Components of a teaching model</a:t>
            </a:r>
          </a:p>
          <a:p>
            <a:pPr marL="0" indent="0">
              <a:buNone/>
            </a:pPr>
            <a:r>
              <a:rPr lang="en-US" dirty="0" smtClean="0"/>
              <a:t>Four major components are included in all models of teaching and these components vary with the model.</a:t>
            </a:r>
          </a:p>
          <a:p>
            <a:pPr marL="0" indent="0">
              <a:buNone/>
            </a:pPr>
            <a:r>
              <a:rPr lang="en-US" dirty="0" smtClean="0"/>
              <a:t>The components are 1. Syntax 2. Social system 3. Principles of reaction 4. Support system.</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11</a:t>
            </a:fld>
            <a:endParaRPr lang="en-IN"/>
          </a:p>
        </p:txBody>
      </p:sp>
    </p:spTree>
    <p:extLst>
      <p:ext uri="{BB962C8B-B14F-4D97-AF65-F5344CB8AC3E}">
        <p14:creationId xmlns:p14="http://schemas.microsoft.com/office/powerpoint/2010/main" val="802920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b="1" dirty="0" smtClean="0"/>
              <a:t>Syntax (Phases or steps):</a:t>
            </a:r>
          </a:p>
          <a:p>
            <a:pPr marL="0" indent="0" algn="just">
              <a:buNone/>
            </a:pPr>
            <a:r>
              <a:rPr lang="en-US" dirty="0" smtClean="0"/>
              <a:t>1. Syntax can be described in terms of sequences of activities called phases.</a:t>
            </a:r>
          </a:p>
          <a:p>
            <a:pPr marL="0" indent="0" algn="just">
              <a:buNone/>
            </a:pPr>
            <a:r>
              <a:rPr lang="en-US" dirty="0" smtClean="0"/>
              <a:t>2.  this tells how the various phases in the development of a lesson are               </a:t>
            </a:r>
          </a:p>
          <a:p>
            <a:pPr marL="0" indent="0" algn="just">
              <a:buNone/>
            </a:pPr>
            <a:r>
              <a:rPr lang="en-US" dirty="0"/>
              <a:t> </a:t>
            </a:r>
            <a:r>
              <a:rPr lang="en-US" dirty="0" smtClean="0"/>
              <a:t>     sequenced. </a:t>
            </a:r>
          </a:p>
          <a:p>
            <a:pPr marL="0" indent="0" algn="just">
              <a:buNone/>
            </a:pPr>
            <a:r>
              <a:rPr lang="en-US" dirty="0" smtClean="0"/>
              <a:t>3. This indicates how a lesson based upon a particular model begins and through what phases it progresses and culminates in the realization of the development of the goal.</a:t>
            </a:r>
          </a:p>
          <a:p>
            <a:pPr marL="0" indent="0" algn="just">
              <a:buNone/>
            </a:pPr>
            <a:r>
              <a:rPr lang="en-US" dirty="0" smtClean="0"/>
              <a:t>4. This component is of utmost  importance.</a:t>
            </a:r>
          </a:p>
          <a:p>
            <a:pPr marL="514350" indent="-514350" algn="just">
              <a:buAutoNum type="arabicPeriod"/>
            </a:pP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12</a:t>
            </a:fld>
            <a:endParaRPr lang="en-IN"/>
          </a:p>
        </p:txBody>
      </p:sp>
    </p:spTree>
    <p:extLst>
      <p:ext uri="{BB962C8B-B14F-4D97-AF65-F5344CB8AC3E}">
        <p14:creationId xmlns:p14="http://schemas.microsoft.com/office/powerpoint/2010/main" val="1479519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Social System:</a:t>
            </a:r>
          </a:p>
          <a:p>
            <a:pPr marL="0" indent="0" algn="just">
              <a:buNone/>
            </a:pPr>
            <a:r>
              <a:rPr lang="en-US" dirty="0" err="1" smtClean="0"/>
              <a:t>i</a:t>
            </a:r>
            <a:r>
              <a:rPr lang="en-US" dirty="0" smtClean="0"/>
              <a:t>) Every learning situation involves interaction of members associated with it.</a:t>
            </a:r>
          </a:p>
          <a:p>
            <a:pPr marL="0" indent="0" algn="just">
              <a:buNone/>
            </a:pPr>
            <a:r>
              <a:rPr lang="en-US" dirty="0" smtClean="0"/>
              <a:t>ii) When the activities of the pupils will be more controlled by external restrictions with a predetermined structuring then that system may be said to be </a:t>
            </a:r>
            <a:r>
              <a:rPr lang="en-US" b="1" dirty="0" smtClean="0"/>
              <a:t>highly structured.</a:t>
            </a:r>
          </a:p>
          <a:p>
            <a:pPr marL="0" indent="0" algn="just">
              <a:buNone/>
            </a:pPr>
            <a:r>
              <a:rPr lang="en-US" dirty="0" smtClean="0"/>
              <a:t>iii) If the teacher withdraws to the maximum possible and there is  free interaction among the learners then that system may be </a:t>
            </a:r>
            <a:r>
              <a:rPr lang="en-US" b="1" dirty="0" smtClean="0"/>
              <a:t>low structured. </a:t>
            </a:r>
            <a:endParaRPr lang="en-IN" b="1"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13</a:t>
            </a:fld>
            <a:endParaRPr lang="en-IN"/>
          </a:p>
        </p:txBody>
      </p:sp>
    </p:spTree>
    <p:extLst>
      <p:ext uri="{BB962C8B-B14F-4D97-AF65-F5344CB8AC3E}">
        <p14:creationId xmlns:p14="http://schemas.microsoft.com/office/powerpoint/2010/main" val="3573302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smtClean="0"/>
              <a:t>iv. if the teacher and the pupils jointly decide upon the course of action then it is </a:t>
            </a:r>
            <a:r>
              <a:rPr lang="en-US" b="1" dirty="0" smtClean="0"/>
              <a:t>moderately structured.</a:t>
            </a:r>
          </a:p>
          <a:p>
            <a:pPr marL="0" indent="0" algn="just">
              <a:buNone/>
            </a:pPr>
            <a:r>
              <a:rPr lang="en-US" b="1" dirty="0" smtClean="0"/>
              <a:t>3. Principles of reaction (Rules to be followed): </a:t>
            </a:r>
            <a:r>
              <a:rPr lang="en-US" dirty="0" smtClean="0"/>
              <a:t>this is an extension of the social system. This defines the nature of reaction expected from the teacher to every pupil activity. It gives guidance to the teacher as to how he is expected to react to each activity of the learners.</a:t>
            </a:r>
          </a:p>
          <a:p>
            <a:pPr marL="0" indent="0">
              <a:buNone/>
            </a:pPr>
            <a:endParaRPr lang="en-IN" b="1"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14</a:t>
            </a:fld>
            <a:endParaRPr lang="en-IN"/>
          </a:p>
        </p:txBody>
      </p:sp>
    </p:spTree>
    <p:extLst>
      <p:ext uri="{BB962C8B-B14F-4D97-AF65-F5344CB8AC3E}">
        <p14:creationId xmlns:p14="http://schemas.microsoft.com/office/powerpoint/2010/main" val="4086593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IN" dirty="0"/>
              <a:t>4. Support system: Every teaching model warrants certain conditions and facilities for the realization of the goal</a:t>
            </a:r>
            <a:r>
              <a:rPr lang="en-IN" dirty="0" smtClean="0"/>
              <a:t>.</a:t>
            </a:r>
          </a:p>
          <a:p>
            <a:pPr algn="just"/>
            <a:r>
              <a:rPr lang="en-IN" dirty="0" smtClean="0"/>
              <a:t> </a:t>
            </a:r>
            <a:r>
              <a:rPr lang="en-IN" dirty="0"/>
              <a:t>Many environmental facilities other than the books, blackboards etc. will have to be pooled and used. </a:t>
            </a:r>
            <a:endParaRPr lang="en-IN" dirty="0" smtClean="0"/>
          </a:p>
          <a:p>
            <a:pPr algn="just"/>
            <a:r>
              <a:rPr lang="en-IN" dirty="0" smtClean="0"/>
              <a:t>Sometimes </a:t>
            </a:r>
            <a:r>
              <a:rPr lang="en-IN" dirty="0"/>
              <a:t>the cooperation of various agencies from the society may become necessary</a:t>
            </a:r>
            <a:r>
              <a:rPr lang="en-IN" dirty="0" smtClean="0"/>
              <a:t>. </a:t>
            </a:r>
          </a:p>
          <a:p>
            <a:pPr algn="just"/>
            <a:r>
              <a:rPr lang="en-IN" dirty="0" smtClean="0"/>
              <a:t>Suitable hardware and software also may be required. In short each model requires a system that supports its nature.</a:t>
            </a:r>
            <a:endParaRPr lang="en-IN" dirty="0"/>
          </a:p>
          <a:p>
            <a:pPr algn="just"/>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15</a:t>
            </a:fld>
            <a:endParaRPr lang="en-IN"/>
          </a:p>
        </p:txBody>
      </p:sp>
    </p:spTree>
    <p:extLst>
      <p:ext uri="{BB962C8B-B14F-4D97-AF65-F5344CB8AC3E}">
        <p14:creationId xmlns:p14="http://schemas.microsoft.com/office/powerpoint/2010/main" val="1238444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Instructional and </a:t>
            </a:r>
            <a:r>
              <a:rPr lang="en-US" b="1" dirty="0" err="1"/>
              <a:t>N</a:t>
            </a:r>
            <a:r>
              <a:rPr lang="en-US" b="1" dirty="0" err="1" smtClean="0"/>
              <a:t>urturant</a:t>
            </a:r>
            <a:r>
              <a:rPr lang="en-US" b="1" dirty="0" smtClean="0"/>
              <a:t> effects</a:t>
            </a:r>
            <a:endParaRPr lang="en-IN" b="1" dirty="0"/>
          </a:p>
        </p:txBody>
      </p:sp>
      <p:sp>
        <p:nvSpPr>
          <p:cNvPr id="3" name="Content Placeholder 2"/>
          <p:cNvSpPr>
            <a:spLocks noGrp="1"/>
          </p:cNvSpPr>
          <p:nvPr>
            <p:ph idx="1"/>
          </p:nvPr>
        </p:nvSpPr>
        <p:spPr/>
        <p:txBody>
          <a:bodyPr>
            <a:normAutofit lnSpcReduction="10000"/>
          </a:bodyPr>
          <a:lstStyle/>
          <a:p>
            <a:r>
              <a:rPr lang="en-US" dirty="0" smtClean="0"/>
              <a:t>This is another aspect that the teacher has to think while planning the lesson. </a:t>
            </a:r>
          </a:p>
          <a:p>
            <a:r>
              <a:rPr lang="en-US" dirty="0" smtClean="0"/>
              <a:t>The former is the direct or instructional effects of a lesson as purposefully envisaged by the teacher.</a:t>
            </a:r>
          </a:p>
          <a:p>
            <a:r>
              <a:rPr lang="en-US" dirty="0" smtClean="0"/>
              <a:t>The later refers to the indirect or </a:t>
            </a:r>
            <a:r>
              <a:rPr lang="en-US" dirty="0" err="1" smtClean="0"/>
              <a:t>Nurturant</a:t>
            </a:r>
            <a:r>
              <a:rPr lang="en-US" dirty="0" smtClean="0"/>
              <a:t> effects that might happens as a byproduct.</a:t>
            </a:r>
          </a:p>
          <a:p>
            <a:r>
              <a:rPr lang="en-US" dirty="0" smtClean="0"/>
              <a:t>Some of these bye-products may be desirable while others may be undesirable.</a:t>
            </a:r>
          </a:p>
          <a:p>
            <a:pPr marL="0" indent="0">
              <a:buNone/>
            </a:pPr>
            <a:r>
              <a:rPr lang="en-US" dirty="0" err="1" smtClean="0"/>
              <a:t>Eg</a:t>
            </a:r>
            <a:r>
              <a:rPr lang="en-US" dirty="0" smtClean="0"/>
              <a:t>:- a personal model that gives freedom to the child to behave as he would like to, may result in certain antisocial responses. </a:t>
            </a:r>
          </a:p>
          <a:p>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16</a:t>
            </a:fld>
            <a:endParaRPr lang="en-IN"/>
          </a:p>
        </p:txBody>
      </p:sp>
    </p:spTree>
    <p:extLst>
      <p:ext uri="{BB962C8B-B14F-4D97-AF65-F5344CB8AC3E}">
        <p14:creationId xmlns:p14="http://schemas.microsoft.com/office/powerpoint/2010/main" val="2453921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The </a:t>
            </a:r>
            <a:r>
              <a:rPr lang="en-US" dirty="0" err="1" smtClean="0"/>
              <a:t>nurturant</a:t>
            </a:r>
            <a:r>
              <a:rPr lang="en-US" dirty="0" smtClean="0"/>
              <a:t> effect may not be desirable and hence the teacher has to think of precautionary measures. </a:t>
            </a:r>
          </a:p>
          <a:p>
            <a:pPr algn="just"/>
            <a:r>
              <a:rPr lang="en-US" dirty="0" smtClean="0"/>
              <a:t>An indirect effect may be desirable and hence worthy of encouragement.</a:t>
            </a:r>
          </a:p>
          <a:p>
            <a:pPr algn="just"/>
            <a:r>
              <a:rPr lang="en-US" dirty="0" smtClean="0"/>
              <a:t>A teacher while describing a  model has to consider the possible </a:t>
            </a:r>
            <a:r>
              <a:rPr lang="en-US" dirty="0" err="1" smtClean="0"/>
              <a:t>Nurturant</a:t>
            </a:r>
            <a:r>
              <a:rPr lang="en-US" dirty="0" smtClean="0"/>
              <a:t> effects and classify them as desirable and undesirable.</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17</a:t>
            </a:fld>
            <a:endParaRPr lang="en-IN"/>
          </a:p>
        </p:txBody>
      </p:sp>
    </p:spTree>
    <p:extLst>
      <p:ext uri="{BB962C8B-B14F-4D97-AF65-F5344CB8AC3E}">
        <p14:creationId xmlns:p14="http://schemas.microsoft.com/office/powerpoint/2010/main" val="531382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Concept Attainment Model</a:t>
            </a:r>
            <a:endParaRPr lang="en-IN" b="1" dirty="0"/>
          </a:p>
        </p:txBody>
      </p:sp>
      <p:sp>
        <p:nvSpPr>
          <p:cNvPr id="3" name="Content Placeholder 2"/>
          <p:cNvSpPr>
            <a:spLocks noGrp="1"/>
          </p:cNvSpPr>
          <p:nvPr>
            <p:ph idx="1"/>
          </p:nvPr>
        </p:nvSpPr>
        <p:spPr/>
        <p:txBody>
          <a:bodyPr/>
          <a:lstStyle/>
          <a:p>
            <a:pPr algn="just"/>
            <a:r>
              <a:rPr lang="en-US" dirty="0" smtClean="0"/>
              <a:t>Developed by Jerome S Bruner and his associates Jacqueline </a:t>
            </a:r>
            <a:r>
              <a:rPr lang="en-US" dirty="0" err="1" smtClean="0"/>
              <a:t>Goodnow</a:t>
            </a:r>
            <a:r>
              <a:rPr lang="en-US" dirty="0" smtClean="0"/>
              <a:t> and George Austin.</a:t>
            </a:r>
          </a:p>
          <a:p>
            <a:pPr algn="just"/>
            <a:r>
              <a:rPr lang="en-US" dirty="0" smtClean="0"/>
              <a:t>Deals with the nature of the concepts and strategies of concept formation.</a:t>
            </a:r>
          </a:p>
          <a:p>
            <a:pPr algn="just"/>
            <a:r>
              <a:rPr lang="en-US" dirty="0" smtClean="0"/>
              <a:t>Concepts form the basic vocabulary for efficient learning.</a:t>
            </a:r>
          </a:p>
          <a:p>
            <a:pPr algn="just"/>
            <a:r>
              <a:rPr lang="en-US" dirty="0" smtClean="0"/>
              <a:t>It is difficult to register the differences in things and to respond to each items as a unique entity and hence to avoid this, we </a:t>
            </a:r>
            <a:r>
              <a:rPr lang="en-US" dirty="0" err="1" smtClean="0"/>
              <a:t>categorise</a:t>
            </a:r>
            <a:r>
              <a:rPr lang="en-US" dirty="0" smtClean="0"/>
              <a:t>.</a:t>
            </a:r>
          </a:p>
          <a:p>
            <a:pPr algn="just"/>
            <a:r>
              <a:rPr lang="en-US" dirty="0" smtClean="0"/>
              <a:t>While doing so we see things not as unique items but as members of classes we form categories that lead to the formation of concepts.</a:t>
            </a:r>
          </a:p>
          <a:p>
            <a:pPr algn="just"/>
            <a:endParaRPr lang="en-US" dirty="0" smtClean="0"/>
          </a:p>
          <a:p>
            <a:endParaRPr lang="en-US" dirty="0" smtClean="0"/>
          </a:p>
          <a:p>
            <a:endParaRPr lang="en-US" dirty="0" smtClean="0"/>
          </a:p>
          <a:p>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18</a:t>
            </a:fld>
            <a:endParaRPr lang="en-IN"/>
          </a:p>
        </p:txBody>
      </p:sp>
    </p:spTree>
    <p:extLst>
      <p:ext uri="{BB962C8B-B14F-4D97-AF65-F5344CB8AC3E}">
        <p14:creationId xmlns:p14="http://schemas.microsoft.com/office/powerpoint/2010/main" val="23444708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Concept attainment and concept formation</a:t>
            </a:r>
            <a:endParaRPr lang="en-IN" b="1" dirty="0"/>
          </a:p>
        </p:txBody>
      </p:sp>
      <p:sp>
        <p:nvSpPr>
          <p:cNvPr id="3" name="Content Placeholder 2"/>
          <p:cNvSpPr>
            <a:spLocks noGrp="1"/>
          </p:cNvSpPr>
          <p:nvPr>
            <p:ph idx="1"/>
          </p:nvPr>
        </p:nvSpPr>
        <p:spPr/>
        <p:txBody>
          <a:bodyPr/>
          <a:lstStyle/>
          <a:p>
            <a:r>
              <a:rPr lang="en-US" dirty="0" smtClean="0"/>
              <a:t>Strategies of forming concepts- concept attainment and concept formation.</a:t>
            </a:r>
          </a:p>
          <a:p>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19</a:t>
            </a:fld>
            <a:endParaRPr lang="en-IN"/>
          </a:p>
        </p:txBody>
      </p:sp>
    </p:spTree>
    <p:extLst>
      <p:ext uri="{BB962C8B-B14F-4D97-AF65-F5344CB8AC3E}">
        <p14:creationId xmlns:p14="http://schemas.microsoft.com/office/powerpoint/2010/main" val="3775098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dirty="0" smtClean="0"/>
              <a:t>Definition </a:t>
            </a:r>
            <a:endParaRPr lang="en-IN" b="1" dirty="0"/>
          </a:p>
        </p:txBody>
      </p:sp>
      <p:sp>
        <p:nvSpPr>
          <p:cNvPr id="3" name="Content Placeholder 2"/>
          <p:cNvSpPr>
            <a:spLocks noGrp="1"/>
          </p:cNvSpPr>
          <p:nvPr>
            <p:ph idx="1"/>
          </p:nvPr>
        </p:nvSpPr>
        <p:spPr/>
        <p:txBody>
          <a:bodyPr/>
          <a:lstStyle/>
          <a:p>
            <a:pPr algn="just"/>
            <a:r>
              <a:rPr lang="en-US" dirty="0" smtClean="0"/>
              <a:t>Teaching models are just instructional designs. They describe the process of specifying and producing particular environmental situations which the student to interact in such a way that specific change occurs in his behavior.</a:t>
            </a:r>
          </a:p>
          <a:p>
            <a:pPr marL="0" indent="0" algn="just">
              <a:buNone/>
            </a:pPr>
            <a:r>
              <a:rPr lang="en-US" dirty="0"/>
              <a:t> </a:t>
            </a:r>
            <a:r>
              <a:rPr lang="en-US" dirty="0" smtClean="0"/>
              <a:t>        ( Bruce Joyce and Marsha Weil- Models of teaching)</a:t>
            </a:r>
          </a:p>
          <a:p>
            <a:pPr marL="0" indent="0" algn="just">
              <a:buNone/>
            </a:pPr>
            <a:r>
              <a:rPr lang="en-US" dirty="0" smtClean="0"/>
              <a:t>A teaching model provides a specific outline of teaching activities. </a:t>
            </a:r>
          </a:p>
          <a:p>
            <a:pPr marL="514350" indent="-514350" algn="just">
              <a:buAutoNum type="arabicParenR"/>
            </a:pPr>
            <a:r>
              <a:rPr lang="en-US" dirty="0" smtClean="0"/>
              <a:t>Learning outcomes are written in </a:t>
            </a:r>
            <a:r>
              <a:rPr lang="en-US" dirty="0" err="1" smtClean="0"/>
              <a:t>behavioural</a:t>
            </a:r>
            <a:r>
              <a:rPr lang="en-US" dirty="0" smtClean="0"/>
              <a:t> terms.</a:t>
            </a:r>
          </a:p>
          <a:p>
            <a:pPr marL="514350" indent="-514350" algn="just">
              <a:buAutoNum type="arabicParenR"/>
            </a:pPr>
            <a:r>
              <a:rPr lang="en-US" dirty="0"/>
              <a:t>T</a:t>
            </a:r>
            <a:r>
              <a:rPr lang="en-US" dirty="0" smtClean="0"/>
              <a:t>he appropriate stimulus situations are selected for emitting desired responses of the learner.</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2</a:t>
            </a:fld>
            <a:endParaRPr lang="en-IN"/>
          </a:p>
        </p:txBody>
      </p:sp>
    </p:spTree>
    <p:extLst>
      <p:ext uri="{BB962C8B-B14F-4D97-AF65-F5344CB8AC3E}">
        <p14:creationId xmlns:p14="http://schemas.microsoft.com/office/powerpoint/2010/main" val="2920638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dirty="0" smtClean="0"/>
              <a:t>Concepts</a:t>
            </a:r>
            <a:endParaRPr lang="en-IN" b="1" dirty="0"/>
          </a:p>
        </p:txBody>
      </p:sp>
      <p:sp>
        <p:nvSpPr>
          <p:cNvPr id="3" name="Content Placeholder 2"/>
          <p:cNvSpPr>
            <a:spLocks noGrp="1"/>
          </p:cNvSpPr>
          <p:nvPr>
            <p:ph idx="1"/>
          </p:nvPr>
        </p:nvSpPr>
        <p:spPr/>
        <p:txBody>
          <a:bodyPr/>
          <a:lstStyle/>
          <a:p>
            <a:r>
              <a:rPr lang="en-US" dirty="0" smtClean="0"/>
              <a:t>According to Bruner, a concept includes five elements. They are</a:t>
            </a:r>
          </a:p>
          <a:p>
            <a:pPr marL="0" indent="0">
              <a:buNone/>
            </a:pPr>
            <a:r>
              <a:rPr lang="en-US" dirty="0" smtClean="0"/>
              <a:t>1) Name of the concept</a:t>
            </a:r>
          </a:p>
          <a:p>
            <a:pPr marL="0" indent="0">
              <a:buNone/>
            </a:pPr>
            <a:r>
              <a:rPr lang="en-US" dirty="0" smtClean="0"/>
              <a:t>2) Exemplars (positive and negative)</a:t>
            </a:r>
          </a:p>
          <a:p>
            <a:pPr marL="514350" indent="-514350">
              <a:buAutoNum type="arabicParenR" startAt="3"/>
            </a:pPr>
            <a:r>
              <a:rPr lang="en-US" dirty="0" smtClean="0"/>
              <a:t>Attributes (essential and non essential)</a:t>
            </a:r>
          </a:p>
          <a:p>
            <a:pPr marL="514350" indent="-514350">
              <a:buAutoNum type="arabicParenR" startAt="3"/>
            </a:pPr>
            <a:r>
              <a:rPr lang="en-US" dirty="0" smtClean="0"/>
              <a:t>Attribute values</a:t>
            </a:r>
          </a:p>
          <a:p>
            <a:pPr marL="514350" indent="-514350">
              <a:buAutoNum type="arabicParenR" startAt="3"/>
            </a:pPr>
            <a:r>
              <a:rPr lang="en-US" dirty="0" smtClean="0"/>
              <a:t>Rule /definition of the concept.</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20</a:t>
            </a:fld>
            <a:endParaRPr lang="en-IN"/>
          </a:p>
        </p:txBody>
      </p:sp>
    </p:spTree>
    <p:extLst>
      <p:ext uri="{BB962C8B-B14F-4D97-AF65-F5344CB8AC3E}">
        <p14:creationId xmlns:p14="http://schemas.microsoft.com/office/powerpoint/2010/main" val="530600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b="1" dirty="0" smtClean="0"/>
              <a:t>Name</a:t>
            </a:r>
            <a:r>
              <a:rPr lang="en-US" dirty="0" smtClean="0"/>
              <a:t> is the word that describes a concept for communication.</a:t>
            </a:r>
          </a:p>
          <a:p>
            <a:pPr marL="0" indent="0">
              <a:buNone/>
            </a:pPr>
            <a:r>
              <a:rPr lang="en-US" dirty="0" err="1" smtClean="0"/>
              <a:t>Eg</a:t>
            </a:r>
            <a:r>
              <a:rPr lang="en-US" dirty="0" smtClean="0"/>
              <a:t>. Triangle, leaf, planet democracy etc.</a:t>
            </a:r>
          </a:p>
          <a:p>
            <a:pPr marL="0" indent="0">
              <a:buNone/>
            </a:pPr>
            <a:r>
              <a:rPr lang="en-US" dirty="0"/>
              <a:t> </a:t>
            </a:r>
            <a:r>
              <a:rPr lang="en-US" dirty="0" smtClean="0"/>
              <a:t>Exemplars: these are items that could be used in the process of categorization.</a:t>
            </a:r>
          </a:p>
          <a:p>
            <a:pPr marL="571500" indent="-571500">
              <a:buAutoNum type="romanLcParenR"/>
            </a:pPr>
            <a:r>
              <a:rPr lang="en-US" dirty="0" smtClean="0"/>
              <a:t>These may include items that are </a:t>
            </a:r>
            <a:r>
              <a:rPr lang="en-US" b="1" dirty="0" smtClean="0"/>
              <a:t>positive exemplars (exemplars) </a:t>
            </a:r>
            <a:r>
              <a:rPr lang="en-US" dirty="0" smtClean="0"/>
              <a:t>that obey all the essential cues used for categorization leading to the concepts.</a:t>
            </a:r>
          </a:p>
          <a:p>
            <a:pPr marL="571500" indent="-571500">
              <a:buAutoNum type="romanLcParenR"/>
            </a:pPr>
            <a:r>
              <a:rPr lang="en-US" dirty="0" smtClean="0"/>
              <a:t>This may also consists of </a:t>
            </a:r>
            <a:r>
              <a:rPr lang="en-US" b="1" dirty="0" smtClean="0"/>
              <a:t>negative exemplars (non exemplars) </a:t>
            </a:r>
            <a:r>
              <a:rPr lang="en-US" dirty="0" smtClean="0"/>
              <a:t>that do not satisfy all the cues of a positive example.</a:t>
            </a:r>
          </a:p>
          <a:p>
            <a:pPr marL="0" indent="0">
              <a:buNone/>
            </a:pPr>
            <a:r>
              <a:rPr lang="en-US" dirty="0" smtClean="0"/>
              <a:t>iii) </a:t>
            </a:r>
            <a:r>
              <a:rPr lang="en-US" b="1" dirty="0" smtClean="0"/>
              <a:t>Negative exemplars </a:t>
            </a:r>
            <a:r>
              <a:rPr lang="en-US" dirty="0" smtClean="0"/>
              <a:t>are needed for making the grouping meaningful and definite.</a:t>
            </a:r>
          </a:p>
          <a:p>
            <a:pPr marL="0" indent="0">
              <a:buNone/>
            </a:pPr>
            <a:r>
              <a:rPr lang="en-US" dirty="0" smtClean="0"/>
              <a:t> </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21</a:t>
            </a:fld>
            <a:endParaRPr lang="en-IN"/>
          </a:p>
        </p:txBody>
      </p:sp>
    </p:spTree>
    <p:extLst>
      <p:ext uri="{BB962C8B-B14F-4D97-AF65-F5344CB8AC3E}">
        <p14:creationId xmlns:p14="http://schemas.microsoft.com/office/powerpoint/2010/main" val="4046642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87388"/>
            <a:ext cx="11353800" cy="4351524"/>
          </a:xfrm>
        </p:spPr>
        <p:txBody>
          <a:bodyPr/>
          <a:lstStyle/>
          <a:p>
            <a:pPr algn="just"/>
            <a:r>
              <a:rPr lang="en-US" dirty="0" smtClean="0"/>
              <a:t>Both positive examples and negative examples are essential because the ability to distinguish positive exemplars definitely is developed only by comparison with related negative exemplars</a:t>
            </a:r>
          </a:p>
          <a:p>
            <a:pPr marL="0" indent="0" algn="just">
              <a:buNone/>
            </a:pPr>
            <a:r>
              <a:rPr lang="en-US" dirty="0" err="1" smtClean="0"/>
              <a:t>Eg</a:t>
            </a:r>
            <a:r>
              <a:rPr lang="en-US" dirty="0" smtClean="0"/>
              <a:t>: to make the concept of planet clear, stars may be presented as negative exemplars.</a:t>
            </a:r>
          </a:p>
          <a:p>
            <a:pPr marL="0" indent="0" algn="just">
              <a:buNone/>
            </a:pPr>
            <a:r>
              <a:rPr lang="en-US" b="1" dirty="0" smtClean="0"/>
              <a:t>Attributes</a:t>
            </a:r>
            <a:r>
              <a:rPr lang="en-US" dirty="0" smtClean="0"/>
              <a:t>: Attributes are features or characteristics on the basis of which a number of items could be categorized into a particular group or class that represents the concept.</a:t>
            </a:r>
          </a:p>
          <a:p>
            <a:pPr marL="0" indent="0" algn="just">
              <a:buNone/>
            </a:pPr>
            <a:r>
              <a:rPr lang="en-US" dirty="0" smtClean="0"/>
              <a:t>Attributes are of two types- Essential attributes and non essential attributes.</a:t>
            </a:r>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22</a:t>
            </a:fld>
            <a:endParaRPr lang="en-IN"/>
          </a:p>
        </p:txBody>
      </p:sp>
    </p:spTree>
    <p:extLst>
      <p:ext uri="{BB962C8B-B14F-4D97-AF65-F5344CB8AC3E}">
        <p14:creationId xmlns:p14="http://schemas.microsoft.com/office/powerpoint/2010/main" val="3428208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For the concept of a triangle, </a:t>
            </a:r>
            <a:r>
              <a:rPr lang="en-US" dirty="0" err="1" smtClean="0"/>
              <a:t>closedness</a:t>
            </a:r>
            <a:r>
              <a:rPr lang="en-US" dirty="0" smtClean="0"/>
              <a:t> of the figure and three sides that make it are </a:t>
            </a:r>
            <a:r>
              <a:rPr lang="en-US" b="1" dirty="0" smtClean="0"/>
              <a:t>essential attributes</a:t>
            </a:r>
            <a:r>
              <a:rPr lang="en-US" dirty="0" smtClean="0"/>
              <a:t>.</a:t>
            </a:r>
          </a:p>
          <a:p>
            <a:r>
              <a:rPr lang="en-US" dirty="0" smtClean="0"/>
              <a:t>Specific lengths for the sides and specific sizes for the angles are </a:t>
            </a:r>
            <a:r>
              <a:rPr lang="en-US" b="1" dirty="0" smtClean="0"/>
              <a:t>non essential attributes. </a:t>
            </a:r>
          </a:p>
          <a:p>
            <a:r>
              <a:rPr lang="en-US" dirty="0" smtClean="0"/>
              <a:t>Attribute value: Each attribute has its value range. Certain attributes are outside these values, and certain attributes has no range at all. </a:t>
            </a:r>
          </a:p>
          <a:p>
            <a:r>
              <a:rPr lang="en-US" dirty="0" err="1" smtClean="0"/>
              <a:t>Eg</a:t>
            </a:r>
            <a:r>
              <a:rPr lang="en-US" dirty="0" smtClean="0"/>
              <a:t>:- an angle of 200 (</a:t>
            </a:r>
            <a:r>
              <a:rPr lang="en-US" dirty="0" err="1" smtClean="0"/>
              <a:t>anglesize</a:t>
            </a:r>
            <a:r>
              <a:rPr lang="en-US" dirty="0" smtClean="0"/>
              <a:t>) is outside the range of the attribute but </a:t>
            </a:r>
            <a:r>
              <a:rPr lang="en-US" dirty="0" err="1" smtClean="0"/>
              <a:t>closedness</a:t>
            </a:r>
            <a:r>
              <a:rPr lang="en-US" dirty="0" smtClean="0"/>
              <a:t> has no range at all.</a:t>
            </a:r>
          </a:p>
          <a:p>
            <a:endParaRPr lang="en-IN" b="1"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23</a:t>
            </a:fld>
            <a:endParaRPr lang="en-IN"/>
          </a:p>
        </p:txBody>
      </p:sp>
    </p:spTree>
    <p:extLst>
      <p:ext uri="{BB962C8B-B14F-4D97-AF65-F5344CB8AC3E}">
        <p14:creationId xmlns:p14="http://schemas.microsoft.com/office/powerpoint/2010/main" val="25882291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Rule is the definition formed to describe a concept on the basis of the </a:t>
            </a:r>
            <a:r>
              <a:rPr lang="en-US" b="1" dirty="0" smtClean="0"/>
              <a:t>essential attributes</a:t>
            </a:r>
            <a:r>
              <a:rPr lang="en-US" dirty="0" smtClean="0"/>
              <a:t>.</a:t>
            </a:r>
          </a:p>
          <a:p>
            <a:pPr algn="just"/>
            <a:r>
              <a:rPr lang="en-US" dirty="0" err="1" smtClean="0"/>
              <a:t>Eg</a:t>
            </a:r>
            <a:r>
              <a:rPr lang="en-US" dirty="0" smtClean="0"/>
              <a:t>: the concept parallelogram is defined as a four-sided figure, with opposite pairs of sides parallel. The definition is formed on the basis of the three essential attributes namely, </a:t>
            </a:r>
            <a:r>
              <a:rPr lang="en-US" dirty="0" err="1" smtClean="0"/>
              <a:t>closedness</a:t>
            </a:r>
            <a:r>
              <a:rPr lang="en-US" dirty="0" smtClean="0"/>
              <a:t>, four sidedness and parallelism of opposite sides.</a:t>
            </a:r>
            <a:endParaRPr lang="en-US" dirty="0"/>
          </a:p>
          <a:p>
            <a:pPr algn="just"/>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24</a:t>
            </a:fld>
            <a:endParaRPr lang="en-IN"/>
          </a:p>
        </p:txBody>
      </p:sp>
    </p:spTree>
    <p:extLst>
      <p:ext uri="{BB962C8B-B14F-4D97-AF65-F5344CB8AC3E}">
        <p14:creationId xmlns:p14="http://schemas.microsoft.com/office/powerpoint/2010/main" val="40869879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 test of concept attainment</a:t>
            </a:r>
            <a:endParaRPr lang="en-IN" b="1" dirty="0"/>
          </a:p>
        </p:txBody>
      </p:sp>
      <p:sp>
        <p:nvSpPr>
          <p:cNvPr id="3" name="Content Placeholder 2"/>
          <p:cNvSpPr>
            <a:spLocks noGrp="1"/>
          </p:cNvSpPr>
          <p:nvPr>
            <p:ph idx="1"/>
          </p:nvPr>
        </p:nvSpPr>
        <p:spPr/>
        <p:txBody>
          <a:bodyPr/>
          <a:lstStyle/>
          <a:p>
            <a:pPr marL="0" indent="0">
              <a:buNone/>
            </a:pPr>
            <a:r>
              <a:rPr lang="en-US" dirty="0" smtClean="0"/>
              <a:t>A individual may be said to have attained a concept if he possesses:</a:t>
            </a:r>
          </a:p>
          <a:p>
            <a:pPr marL="514350" indent="-514350">
              <a:buAutoNum type="arabicParenR"/>
            </a:pPr>
            <a:r>
              <a:rPr lang="en-IN" dirty="0" smtClean="0"/>
              <a:t>Ability to categorise exemplars and non-exemplars.</a:t>
            </a:r>
          </a:p>
          <a:p>
            <a:pPr marL="514350" indent="-514350">
              <a:buAutoNum type="arabicParenR"/>
            </a:pPr>
            <a:r>
              <a:rPr lang="en-US" dirty="0" smtClean="0"/>
              <a:t>Ability to describe the exemplars in terms of essential attributes.</a:t>
            </a:r>
          </a:p>
          <a:p>
            <a:pPr marL="514350" indent="-514350">
              <a:buAutoNum type="arabicParenR"/>
            </a:pPr>
            <a:r>
              <a:rPr lang="en-US" dirty="0" smtClean="0"/>
              <a:t>Ability to generate one’s own exemplars.</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25</a:t>
            </a:fld>
            <a:endParaRPr lang="en-IN"/>
          </a:p>
        </p:txBody>
      </p:sp>
    </p:spTree>
    <p:extLst>
      <p:ext uri="{BB962C8B-B14F-4D97-AF65-F5344CB8AC3E}">
        <p14:creationId xmlns:p14="http://schemas.microsoft.com/office/powerpoint/2010/main" val="32732792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Strategies for concept attainment</a:t>
            </a:r>
            <a:endParaRPr lang="en-IN" b="1" dirty="0"/>
          </a:p>
        </p:txBody>
      </p:sp>
      <p:sp>
        <p:nvSpPr>
          <p:cNvPr id="3" name="Content Placeholder 2"/>
          <p:cNvSpPr>
            <a:spLocks noGrp="1"/>
          </p:cNvSpPr>
          <p:nvPr>
            <p:ph idx="1"/>
          </p:nvPr>
        </p:nvSpPr>
        <p:spPr/>
        <p:txBody>
          <a:bodyPr/>
          <a:lstStyle/>
          <a:p>
            <a:r>
              <a:rPr lang="en-US" dirty="0" smtClean="0"/>
              <a:t>According to Bruner there are four strategies. They are</a:t>
            </a:r>
          </a:p>
          <a:p>
            <a:r>
              <a:rPr lang="en-US" dirty="0" smtClean="0"/>
              <a:t>1. Simultaneous scanning ( using concept hypotheses many at a time)</a:t>
            </a:r>
          </a:p>
          <a:p>
            <a:r>
              <a:rPr lang="en-US" dirty="0" smtClean="0"/>
              <a:t>2. Successive scanning (using concept hypotheses one at a time)</a:t>
            </a:r>
          </a:p>
          <a:p>
            <a:r>
              <a:rPr lang="en-US" dirty="0" smtClean="0"/>
              <a:t>3. Conservative focusing (using attributes many at a time)</a:t>
            </a:r>
          </a:p>
          <a:p>
            <a:r>
              <a:rPr lang="en-US" dirty="0"/>
              <a:t> </a:t>
            </a:r>
            <a:r>
              <a:rPr lang="en-US" dirty="0" smtClean="0"/>
              <a:t>4. Focus gambling (using attributes one at a time)</a:t>
            </a:r>
          </a:p>
          <a:p>
            <a:pPr marL="0" indent="0">
              <a:buNone/>
            </a:pP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26</a:t>
            </a:fld>
            <a:endParaRPr lang="en-IN"/>
          </a:p>
        </p:txBody>
      </p:sp>
    </p:spTree>
    <p:extLst>
      <p:ext uri="{BB962C8B-B14F-4D97-AF65-F5344CB8AC3E}">
        <p14:creationId xmlns:p14="http://schemas.microsoft.com/office/powerpoint/2010/main" val="32071985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490" y="114403"/>
            <a:ext cx="10515600" cy="873739"/>
          </a:xfrm>
        </p:spPr>
        <p:txBody>
          <a:bodyPr/>
          <a:lstStyle/>
          <a:p>
            <a:r>
              <a:rPr lang="en-US" dirty="0" smtClean="0"/>
              <a:t>Description of the model-CAM</a:t>
            </a:r>
            <a:endParaRPr lang="en-IN" dirty="0"/>
          </a:p>
        </p:txBody>
      </p:sp>
      <p:sp>
        <p:nvSpPr>
          <p:cNvPr id="3" name="Content Placeholder 2"/>
          <p:cNvSpPr>
            <a:spLocks noGrp="1"/>
          </p:cNvSpPr>
          <p:nvPr>
            <p:ph idx="1"/>
          </p:nvPr>
        </p:nvSpPr>
        <p:spPr>
          <a:xfrm>
            <a:off x="0" y="840658"/>
            <a:ext cx="11206316" cy="6400800"/>
          </a:xfrm>
        </p:spPr>
        <p:txBody>
          <a:bodyPr/>
          <a:lstStyle/>
          <a:p>
            <a:pPr marL="0" indent="0">
              <a:buNone/>
            </a:pPr>
            <a:r>
              <a:rPr lang="en-US" sz="3200" b="1" dirty="0" smtClean="0"/>
              <a:t>                                          </a:t>
            </a:r>
            <a:r>
              <a:rPr lang="en-US" sz="3200" b="1" dirty="0" smtClean="0">
                <a:solidFill>
                  <a:srgbClr val="FF0000"/>
                </a:solidFill>
              </a:rPr>
              <a:t>SYNTAX</a:t>
            </a:r>
          </a:p>
          <a:p>
            <a:pPr marL="0" indent="0">
              <a:buNone/>
            </a:pPr>
            <a:endParaRPr lang="en-US" dirty="0" smtClean="0">
              <a:solidFill>
                <a:srgbClr val="FF0000"/>
              </a:solidFill>
            </a:endParaRPr>
          </a:p>
          <a:p>
            <a:pPr marL="0" indent="0">
              <a:buNone/>
            </a:pP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27</a:t>
            </a:fld>
            <a:endParaRPr lang="en-IN"/>
          </a:p>
        </p:txBody>
      </p:sp>
      <p:graphicFrame>
        <p:nvGraphicFramePr>
          <p:cNvPr id="6" name="Table 5"/>
          <p:cNvGraphicFramePr>
            <a:graphicFrameLocks noGrp="1"/>
          </p:cNvGraphicFramePr>
          <p:nvPr>
            <p:extLst>
              <p:ext uri="{D42A27DB-BD31-4B8C-83A1-F6EECF244321}">
                <p14:modId xmlns:p14="http://schemas.microsoft.com/office/powerpoint/2010/main" val="2448172475"/>
              </p:ext>
            </p:extLst>
          </p:nvPr>
        </p:nvGraphicFramePr>
        <p:xfrm>
          <a:off x="530941" y="1524000"/>
          <a:ext cx="11253020" cy="5334000"/>
        </p:xfrm>
        <a:graphic>
          <a:graphicData uri="http://schemas.openxmlformats.org/drawingml/2006/table">
            <a:tbl>
              <a:tblPr firstRow="1" bandRow="1">
                <a:tableStyleId>{5C22544A-7EE6-4342-B048-85BDC9FD1C3A}</a:tableStyleId>
              </a:tblPr>
              <a:tblGrid>
                <a:gridCol w="3173275"/>
                <a:gridCol w="8079745"/>
              </a:tblGrid>
              <a:tr h="4569797">
                <a:tc>
                  <a:txBody>
                    <a:bodyPr/>
                    <a:lstStyle/>
                    <a:p>
                      <a:r>
                        <a:rPr lang="en-US" sz="2800" dirty="0" smtClean="0"/>
                        <a:t>Phase I</a:t>
                      </a:r>
                    </a:p>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t>Presentation of data and identification of the concept</a:t>
                      </a:r>
                    </a:p>
                    <a:p>
                      <a:endParaRPr lang="en-IN" sz="2800" dirty="0"/>
                    </a:p>
                  </a:txBody>
                  <a:tcPr/>
                </a:tc>
                <a:tc>
                  <a:txBody>
                    <a:bodyPr/>
                    <a:lstStyle/>
                    <a:p>
                      <a:r>
                        <a:rPr lang="en-US" sz="3200" dirty="0" smtClean="0"/>
                        <a:t>Teacher-</a:t>
                      </a:r>
                      <a:r>
                        <a:rPr lang="en-US" sz="3200" baseline="0" dirty="0" smtClean="0"/>
                        <a:t> </a:t>
                      </a:r>
                      <a:r>
                        <a:rPr lang="en-US" sz="3200" dirty="0" smtClean="0"/>
                        <a:t> presents labelled (as Yes or No) exemplars</a:t>
                      </a:r>
                    </a:p>
                    <a:p>
                      <a:pPr marL="514350" indent="-514350">
                        <a:buAutoNum type="alphaLcParenR"/>
                      </a:pPr>
                      <a:r>
                        <a:rPr lang="en-US" sz="3200" dirty="0" smtClean="0"/>
                        <a:t>Students -compare</a:t>
                      </a:r>
                      <a:r>
                        <a:rPr lang="en-US" sz="3200" baseline="0" dirty="0" smtClean="0"/>
                        <a:t> attributes  in positive and negative exemplars.</a:t>
                      </a:r>
                    </a:p>
                    <a:p>
                      <a:pPr marL="514350" indent="-514350">
                        <a:buAutoNum type="alphaLcParenR"/>
                      </a:pPr>
                      <a:r>
                        <a:rPr lang="en-US" sz="3200" baseline="0" dirty="0" smtClean="0"/>
                        <a:t> generate and test hypotheses</a:t>
                      </a:r>
                    </a:p>
                    <a:p>
                      <a:pPr marL="514350" indent="-514350">
                        <a:buAutoNum type="alphaLcParenR"/>
                      </a:pPr>
                      <a:r>
                        <a:rPr lang="en-US" sz="3200" baseline="0" dirty="0" smtClean="0"/>
                        <a:t>Attempts a definition according to the essential attributes.</a:t>
                      </a:r>
                      <a:endParaRPr lang="en-US" sz="3200" dirty="0" smtClean="0"/>
                    </a:p>
                    <a:p>
                      <a:endParaRPr lang="en-US" sz="3200" dirty="0" smtClean="0"/>
                    </a:p>
                    <a:p>
                      <a:endParaRPr lang="en-US" sz="3200" dirty="0" smtClean="0"/>
                    </a:p>
                    <a:p>
                      <a:endParaRPr lang="en-US" sz="2800" dirty="0" smtClean="0"/>
                    </a:p>
                    <a:p>
                      <a:endParaRPr lang="en-IN" sz="2800" dirty="0"/>
                    </a:p>
                  </a:txBody>
                  <a:tcPr/>
                </a:tc>
              </a:tr>
            </a:tbl>
          </a:graphicData>
        </a:graphic>
      </p:graphicFrame>
    </p:spTree>
    <p:extLst>
      <p:ext uri="{BB962C8B-B14F-4D97-AF65-F5344CB8AC3E}">
        <p14:creationId xmlns:p14="http://schemas.microsoft.com/office/powerpoint/2010/main" val="14694775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03503866"/>
              </p:ext>
            </p:extLst>
          </p:nvPr>
        </p:nvGraphicFramePr>
        <p:xfrm>
          <a:off x="838200" y="1825624"/>
          <a:ext cx="10515600" cy="4968240"/>
        </p:xfrm>
        <a:graphic>
          <a:graphicData uri="http://schemas.openxmlformats.org/drawingml/2006/table">
            <a:tbl>
              <a:tblPr firstRow="1" bandRow="1">
                <a:tableStyleId>{5C22544A-7EE6-4342-B048-85BDC9FD1C3A}</a:tableStyleId>
              </a:tblPr>
              <a:tblGrid>
                <a:gridCol w="5257800"/>
                <a:gridCol w="5257800"/>
              </a:tblGrid>
              <a:tr h="3116489">
                <a:tc>
                  <a:txBody>
                    <a:bodyPr/>
                    <a:lstStyle/>
                    <a:p>
                      <a:r>
                        <a:rPr lang="en-US" sz="3200" dirty="0" smtClean="0"/>
                        <a:t>Phase 2</a:t>
                      </a:r>
                    </a:p>
                    <a:p>
                      <a:r>
                        <a:rPr lang="en-US" sz="3200" dirty="0" smtClean="0"/>
                        <a:t>Testing Attainment of the Concept</a:t>
                      </a:r>
                      <a:endParaRPr lang="en-IN" sz="3200" dirty="0"/>
                    </a:p>
                  </a:txBody>
                  <a:tcPr/>
                </a:tc>
                <a:tc>
                  <a:txBody>
                    <a:bodyPr/>
                    <a:lstStyle/>
                    <a:p>
                      <a:r>
                        <a:rPr lang="en-US" sz="3200" u="sng" dirty="0" smtClean="0"/>
                        <a:t>Students classify unlabeled examples as Yes or No.</a:t>
                      </a:r>
                    </a:p>
                    <a:p>
                      <a:endParaRPr lang="en-US" sz="3200" u="sng" dirty="0" smtClean="0"/>
                    </a:p>
                    <a:p>
                      <a:r>
                        <a:rPr lang="en-US" sz="3200" dirty="0" smtClean="0"/>
                        <a:t>Teacher confirms hypothesis, gives the name and helps arrive at the restatement</a:t>
                      </a:r>
                      <a:r>
                        <a:rPr lang="en-US" sz="3200" baseline="0" dirty="0" smtClean="0"/>
                        <a:t> of the definition.</a:t>
                      </a:r>
                    </a:p>
                    <a:p>
                      <a:endParaRPr lang="en-US" sz="3200" baseline="0" dirty="0" smtClean="0"/>
                    </a:p>
                    <a:p>
                      <a:r>
                        <a:rPr lang="en-US" sz="3200" baseline="0" dirty="0" smtClean="0"/>
                        <a:t>Students generate more examples.</a:t>
                      </a:r>
                      <a:endParaRPr lang="en-IN" sz="3200" dirty="0"/>
                    </a:p>
                  </a:txBody>
                  <a:tcPr/>
                </a:tc>
              </a:tr>
            </a:tbl>
          </a:graphicData>
        </a:graphic>
      </p:graphicFrame>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28</a:t>
            </a:fld>
            <a:endParaRPr lang="en-IN"/>
          </a:p>
        </p:txBody>
      </p:sp>
    </p:spTree>
    <p:extLst>
      <p:ext uri="{BB962C8B-B14F-4D97-AF65-F5344CB8AC3E}">
        <p14:creationId xmlns:p14="http://schemas.microsoft.com/office/powerpoint/2010/main" val="39528078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095453449"/>
              </p:ext>
            </p:extLst>
          </p:nvPr>
        </p:nvGraphicFramePr>
        <p:xfrm>
          <a:off x="557981" y="675251"/>
          <a:ext cx="10515600" cy="545592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sz="3200" dirty="0" smtClean="0"/>
                        <a:t>Phase 3</a:t>
                      </a:r>
                      <a:endParaRPr lang="en-IN" sz="3200" dirty="0"/>
                    </a:p>
                  </a:txBody>
                  <a:tcPr/>
                </a:tc>
                <a:tc>
                  <a:txBody>
                    <a:bodyPr/>
                    <a:lstStyle/>
                    <a:p>
                      <a:r>
                        <a:rPr lang="en-US" sz="3200" dirty="0" smtClean="0"/>
                        <a:t>Analysis</a:t>
                      </a:r>
                      <a:r>
                        <a:rPr lang="en-US" sz="3200" baseline="0" dirty="0" smtClean="0"/>
                        <a:t> of the thinking strategies</a:t>
                      </a:r>
                    </a:p>
                    <a:p>
                      <a:r>
                        <a:rPr lang="en-US" sz="3200" baseline="0" dirty="0" smtClean="0"/>
                        <a:t>Students describe </a:t>
                      </a:r>
                    </a:p>
                    <a:p>
                      <a:pPr marL="514350" indent="-514350">
                        <a:buAutoNum type="alphaLcParenR"/>
                      </a:pPr>
                      <a:r>
                        <a:rPr lang="en-US" sz="3200" baseline="0" dirty="0" smtClean="0"/>
                        <a:t>Thoughts</a:t>
                      </a:r>
                    </a:p>
                    <a:p>
                      <a:pPr marL="514350" indent="-514350">
                        <a:buAutoNum type="alphaLcParenR"/>
                      </a:pPr>
                      <a:r>
                        <a:rPr lang="en-US" sz="3200" baseline="0" dirty="0" smtClean="0"/>
                        <a:t>The role of  hypotheses and attributes</a:t>
                      </a:r>
                    </a:p>
                    <a:p>
                      <a:pPr marL="514350" indent="-514350">
                        <a:buAutoNum type="alphaLcParenR"/>
                      </a:pPr>
                      <a:r>
                        <a:rPr lang="en-US" sz="3200" baseline="0" dirty="0" smtClean="0"/>
                        <a:t>Type and number of hypotheses</a:t>
                      </a:r>
                      <a:endParaRPr lang="en-US" sz="3200" dirty="0" smtClean="0"/>
                    </a:p>
                    <a:p>
                      <a:endParaRPr lang="en-US" sz="3200" dirty="0" smtClean="0"/>
                    </a:p>
                    <a:p>
                      <a:endParaRPr lang="en-US" sz="3200" dirty="0" smtClean="0"/>
                    </a:p>
                    <a:p>
                      <a:endParaRPr lang="en-IN" sz="3200" dirty="0"/>
                    </a:p>
                  </a:txBody>
                  <a:tcPr/>
                </a:tc>
              </a:tr>
            </a:tbl>
          </a:graphicData>
        </a:graphic>
      </p:graphicFrame>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29</a:t>
            </a:fld>
            <a:endParaRPr lang="en-IN"/>
          </a:p>
        </p:txBody>
      </p:sp>
    </p:spTree>
    <p:extLst>
      <p:ext uri="{BB962C8B-B14F-4D97-AF65-F5344CB8AC3E}">
        <p14:creationId xmlns:p14="http://schemas.microsoft.com/office/powerpoint/2010/main" val="13388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3) the learning situations are specified for observing the student responses.</a:t>
            </a:r>
          </a:p>
          <a:p>
            <a:pPr marL="0" indent="0" algn="just">
              <a:buNone/>
            </a:pPr>
            <a:r>
              <a:rPr lang="en-US" dirty="0" smtClean="0"/>
              <a:t>4) The criterion behavior is defined for student performance.</a:t>
            </a:r>
          </a:p>
          <a:p>
            <a:pPr marL="0" indent="0" algn="just">
              <a:buNone/>
            </a:pPr>
            <a:r>
              <a:rPr lang="en-US" dirty="0" smtClean="0"/>
              <a:t>5) The teaching tactics are specified for creating the interaction between students and environment,.</a:t>
            </a:r>
          </a:p>
          <a:p>
            <a:pPr marL="0" indent="0" algn="just">
              <a:buNone/>
            </a:pPr>
            <a:r>
              <a:rPr lang="en-US" dirty="0" smtClean="0"/>
              <a:t>6) The learning situations and teaching tactics are improved and modified for bringing about the desirable change in student’s behavior.</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3</a:t>
            </a:fld>
            <a:endParaRPr lang="en-IN"/>
          </a:p>
        </p:txBody>
      </p:sp>
    </p:spTree>
    <p:extLst>
      <p:ext uri="{BB962C8B-B14F-4D97-AF65-F5344CB8AC3E}">
        <p14:creationId xmlns:p14="http://schemas.microsoft.com/office/powerpoint/2010/main" val="32769431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3200" b="1" dirty="0" smtClean="0"/>
              <a:t>Social system</a:t>
            </a:r>
            <a:r>
              <a:rPr lang="en-US" sz="3200" dirty="0" smtClean="0"/>
              <a:t>:  teacher carefully prepares in advance exemplars and non exemplars and labels them and sequences them. </a:t>
            </a:r>
          </a:p>
          <a:p>
            <a:pPr algn="just"/>
            <a:r>
              <a:rPr lang="en-US" sz="3200" dirty="0" smtClean="0"/>
              <a:t>Teacher acts as a recorder. </a:t>
            </a:r>
          </a:p>
          <a:p>
            <a:pPr algn="just"/>
            <a:r>
              <a:rPr lang="en-US" sz="3200" dirty="0" smtClean="0"/>
              <a:t>Teacher provides additional examples.</a:t>
            </a:r>
          </a:p>
          <a:p>
            <a:pPr algn="just"/>
            <a:r>
              <a:rPr lang="en-US" sz="3200" dirty="0" smtClean="0"/>
              <a:t>The system is highly structured.</a:t>
            </a:r>
            <a:endParaRPr lang="en-IN" sz="3200"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30</a:t>
            </a:fld>
            <a:endParaRPr lang="en-IN"/>
          </a:p>
        </p:txBody>
      </p:sp>
    </p:spTree>
    <p:extLst>
      <p:ext uri="{BB962C8B-B14F-4D97-AF65-F5344CB8AC3E}">
        <p14:creationId xmlns:p14="http://schemas.microsoft.com/office/powerpoint/2010/main" val="37908265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r>
              <a:rPr lang="en-US" sz="3200" dirty="0" smtClean="0"/>
              <a:t>   </a:t>
            </a:r>
            <a:r>
              <a:rPr lang="en-US" sz="3200" b="1" dirty="0" smtClean="0"/>
              <a:t>Principles of reaction</a:t>
            </a:r>
            <a:r>
              <a:rPr lang="en-US" sz="3200" dirty="0" smtClean="0"/>
              <a:t>: Supports the pupil’s hypotheses and creates dialogue. </a:t>
            </a:r>
          </a:p>
          <a:p>
            <a:pPr algn="just"/>
            <a:r>
              <a:rPr lang="en-US" sz="3200" dirty="0" smtClean="0"/>
              <a:t>Again becomes supportive at the final phase. </a:t>
            </a:r>
          </a:p>
          <a:p>
            <a:pPr algn="just"/>
            <a:r>
              <a:rPr lang="en-US" sz="3200" dirty="0" smtClean="0"/>
              <a:t>Encourages different strategies.</a:t>
            </a:r>
          </a:p>
          <a:p>
            <a:pPr marL="0" indent="0" algn="just">
              <a:buNone/>
            </a:pPr>
            <a:r>
              <a:rPr lang="en-US" sz="3200" b="1" dirty="0" smtClean="0"/>
              <a:t>Support system</a:t>
            </a:r>
            <a:r>
              <a:rPr lang="en-US" sz="3200" dirty="0" smtClean="0"/>
              <a:t>: Material namely in the form of positive and negative exemplars.</a:t>
            </a:r>
          </a:p>
          <a:p>
            <a:pPr marL="0" indent="0" algn="just">
              <a:buNone/>
            </a:pPr>
            <a:endParaRPr lang="en-IN" sz="3200"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31</a:t>
            </a:fld>
            <a:endParaRPr lang="en-IN"/>
          </a:p>
        </p:txBody>
      </p:sp>
    </p:spTree>
    <p:extLst>
      <p:ext uri="{BB962C8B-B14F-4D97-AF65-F5344CB8AC3E}">
        <p14:creationId xmlns:p14="http://schemas.microsoft.com/office/powerpoint/2010/main" val="31781690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3200" dirty="0" smtClean="0"/>
              <a:t>Instructional and </a:t>
            </a:r>
            <a:r>
              <a:rPr lang="en-US" sz="3200" dirty="0" err="1" smtClean="0"/>
              <a:t>Nurturant</a:t>
            </a:r>
            <a:r>
              <a:rPr lang="en-US" sz="3200" dirty="0" smtClean="0"/>
              <a:t> Effects:</a:t>
            </a:r>
          </a:p>
          <a:p>
            <a:pPr algn="just"/>
            <a:r>
              <a:rPr lang="en-US" sz="3200" b="1" dirty="0" smtClean="0"/>
              <a:t>1. Instructional effects:</a:t>
            </a:r>
          </a:p>
          <a:p>
            <a:pPr algn="just"/>
            <a:r>
              <a:rPr lang="en-US" sz="3200" dirty="0" smtClean="0"/>
              <a:t>Gets clear notions about nature of concepts.</a:t>
            </a:r>
          </a:p>
          <a:p>
            <a:pPr algn="just"/>
            <a:r>
              <a:rPr lang="en-US" sz="3200" dirty="0" smtClean="0"/>
              <a:t>Develops skills in using appropriate concept-building strategies.</a:t>
            </a:r>
          </a:p>
          <a:p>
            <a:pPr algn="just"/>
            <a:r>
              <a:rPr lang="en-US" sz="3200" dirty="0" smtClean="0"/>
              <a:t>Attains the specific concepts.</a:t>
            </a:r>
          </a:p>
          <a:p>
            <a:pPr algn="just"/>
            <a:r>
              <a:rPr lang="en-US" sz="3200" dirty="0" smtClean="0"/>
              <a:t>Develops skills in inductive reasoning.</a:t>
            </a:r>
          </a:p>
          <a:p>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32</a:t>
            </a:fld>
            <a:endParaRPr lang="en-IN"/>
          </a:p>
        </p:txBody>
      </p:sp>
    </p:spTree>
    <p:extLst>
      <p:ext uri="{BB962C8B-B14F-4D97-AF65-F5344CB8AC3E}">
        <p14:creationId xmlns:p14="http://schemas.microsoft.com/office/powerpoint/2010/main" val="20534255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3200" b="1" dirty="0" smtClean="0"/>
              <a:t>2. </a:t>
            </a:r>
            <a:r>
              <a:rPr lang="en-US" sz="3200" b="1" dirty="0" err="1" smtClean="0"/>
              <a:t>Nurturant</a:t>
            </a:r>
            <a:r>
              <a:rPr lang="en-US" sz="3200" b="1" dirty="0" smtClean="0"/>
              <a:t> Effects</a:t>
            </a:r>
            <a:r>
              <a:rPr lang="en-US" sz="3200" dirty="0" smtClean="0"/>
              <a:t>:</a:t>
            </a:r>
          </a:p>
          <a:p>
            <a:pPr algn="just"/>
            <a:r>
              <a:rPr lang="en-US" sz="3200" dirty="0" smtClean="0"/>
              <a:t>Sensitivity to logical reasoning.</a:t>
            </a:r>
          </a:p>
          <a:p>
            <a:pPr algn="just"/>
            <a:r>
              <a:rPr lang="en-US" sz="3200" dirty="0" smtClean="0"/>
              <a:t>Tolerance of ambiguity and initial errors.</a:t>
            </a:r>
          </a:p>
          <a:p>
            <a:pPr algn="just"/>
            <a:r>
              <a:rPr lang="en-US" sz="3200" dirty="0" smtClean="0"/>
              <a:t>A sense of using alternative perspectives.</a:t>
            </a:r>
            <a:endParaRPr lang="en-IN" sz="3200"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33</a:t>
            </a:fld>
            <a:endParaRPr lang="en-IN"/>
          </a:p>
        </p:txBody>
      </p:sp>
    </p:spTree>
    <p:extLst>
      <p:ext uri="{BB962C8B-B14F-4D97-AF65-F5344CB8AC3E}">
        <p14:creationId xmlns:p14="http://schemas.microsoft.com/office/powerpoint/2010/main" val="4779884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INQUIRY TRAINING MODEL</a:t>
            </a:r>
            <a:endParaRPr lang="en-IN" b="1" dirty="0"/>
          </a:p>
        </p:txBody>
      </p:sp>
      <p:sp>
        <p:nvSpPr>
          <p:cNvPr id="3" name="Content Placeholder 2"/>
          <p:cNvSpPr>
            <a:spLocks noGrp="1"/>
          </p:cNvSpPr>
          <p:nvPr>
            <p:ph idx="1"/>
          </p:nvPr>
        </p:nvSpPr>
        <p:spPr/>
        <p:txBody>
          <a:bodyPr/>
          <a:lstStyle/>
          <a:p>
            <a:pPr algn="just"/>
            <a:r>
              <a:rPr lang="en-IN" dirty="0" smtClean="0"/>
              <a:t>Whenever we are engaged in the process of ‘finding out’ or ‘investigating’ through questions, we are involved in the process of inquiry. </a:t>
            </a:r>
          </a:p>
          <a:p>
            <a:pPr algn="just"/>
            <a:r>
              <a:rPr lang="en-IN" dirty="0" smtClean="0"/>
              <a:t>If the inquiry takes the form of disciplined and systematic approach, it becomes the spirit of scientific method. </a:t>
            </a:r>
          </a:p>
          <a:p>
            <a:pPr algn="just"/>
            <a:r>
              <a:rPr lang="en-IN" dirty="0" smtClean="0"/>
              <a:t> training the learners for investigating and explaining any type of puzzling problem, phenomenon or event, can be a way of orienting their minds towards scientific inquiry.</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34</a:t>
            </a:fld>
            <a:endParaRPr lang="en-IN"/>
          </a:p>
        </p:txBody>
      </p:sp>
    </p:spTree>
    <p:extLst>
      <p:ext uri="{BB962C8B-B14F-4D97-AF65-F5344CB8AC3E}">
        <p14:creationId xmlns:p14="http://schemas.microsoft.com/office/powerpoint/2010/main" val="29468335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IN" dirty="0" smtClean="0"/>
              <a:t>Inquiry training model was developed by Richard </a:t>
            </a:r>
            <a:r>
              <a:rPr lang="en-IN" dirty="0" err="1" smtClean="0"/>
              <a:t>Suchman</a:t>
            </a:r>
            <a:r>
              <a:rPr lang="en-IN" dirty="0" smtClean="0"/>
              <a:t> to teach students a process for investigating and explaining unusual phenomena. </a:t>
            </a:r>
          </a:p>
          <a:p>
            <a:pPr algn="just"/>
            <a:r>
              <a:rPr lang="en-IN" dirty="0" smtClean="0"/>
              <a:t>It aims at the development of independent learners through active participation in scientific inquiry.</a:t>
            </a:r>
          </a:p>
          <a:p>
            <a:pPr algn="just"/>
            <a:r>
              <a:rPr lang="en-IN" dirty="0" smtClean="0"/>
              <a:t>The general goal of inquiry training is to help students develop intellectual discipline and skills necessary to raise questions and search out answers stemming from their curiosity.</a:t>
            </a:r>
          </a:p>
          <a:p>
            <a:pPr algn="just"/>
            <a:r>
              <a:rPr lang="en-IN" dirty="0" err="1" smtClean="0"/>
              <a:t>Suchman</a:t>
            </a:r>
            <a:r>
              <a:rPr lang="en-IN" dirty="0" smtClean="0"/>
              <a:t> is interested in helping students inquire independently, but in a disciplined way.</a:t>
            </a:r>
          </a:p>
          <a:p>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35</a:t>
            </a:fld>
            <a:endParaRPr lang="en-IN"/>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Assumptions behind ITM</a:t>
            </a:r>
            <a:endParaRPr lang="en-IN" dirty="0"/>
          </a:p>
        </p:txBody>
      </p:sp>
      <p:sp>
        <p:nvSpPr>
          <p:cNvPr id="3" name="Content Placeholder 2"/>
          <p:cNvSpPr>
            <a:spLocks noGrp="1"/>
          </p:cNvSpPr>
          <p:nvPr>
            <p:ph idx="1"/>
          </p:nvPr>
        </p:nvSpPr>
        <p:spPr/>
        <p:txBody>
          <a:bodyPr/>
          <a:lstStyle/>
          <a:p>
            <a:r>
              <a:rPr lang="en-US" dirty="0" smtClean="0"/>
              <a:t>1. Students inquire naturally when they are puzzled.</a:t>
            </a:r>
          </a:p>
          <a:p>
            <a:r>
              <a:rPr lang="en-US" dirty="0" smtClean="0"/>
              <a:t>2. they can become conscious of and learn to analyze their thinking strategies.</a:t>
            </a:r>
          </a:p>
          <a:p>
            <a:r>
              <a:rPr lang="en-US" dirty="0" smtClean="0"/>
              <a:t>3. New strategies can be taught directly and added to students’ existing ones.</a:t>
            </a:r>
          </a:p>
          <a:p>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36</a:t>
            </a:fld>
            <a:endParaRPr lang="en-IN"/>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Specific objectives of ITM</a:t>
            </a:r>
            <a:endParaRPr lang="en-IN" b="1" dirty="0"/>
          </a:p>
        </p:txBody>
      </p:sp>
      <p:sp>
        <p:nvSpPr>
          <p:cNvPr id="3" name="Content Placeholder 2"/>
          <p:cNvSpPr>
            <a:spLocks noGrp="1"/>
          </p:cNvSpPr>
          <p:nvPr>
            <p:ph idx="1"/>
          </p:nvPr>
        </p:nvSpPr>
        <p:spPr/>
        <p:txBody>
          <a:bodyPr>
            <a:normAutofit/>
          </a:bodyPr>
          <a:lstStyle/>
          <a:p>
            <a:pPr algn="just"/>
            <a:r>
              <a:rPr lang="en-US" dirty="0" smtClean="0"/>
              <a:t>1. to develop scientific process skills- observing, collecting and organizing data, identifying and controlling variables, formulating and testing hypothesis and the ability to explain and infer.</a:t>
            </a:r>
          </a:p>
          <a:p>
            <a:pPr algn="just"/>
            <a:r>
              <a:rPr lang="en-US" dirty="0" smtClean="0"/>
              <a:t>2. to develop among students the strategies for creative inquiry.</a:t>
            </a:r>
          </a:p>
          <a:p>
            <a:pPr algn="just"/>
            <a:r>
              <a:rPr lang="en-US" dirty="0" smtClean="0"/>
              <a:t>3. to develop among students an independence or autonomy in learning.</a:t>
            </a:r>
          </a:p>
          <a:p>
            <a:pPr algn="just"/>
            <a:r>
              <a:rPr lang="en-US" dirty="0" smtClean="0"/>
              <a:t>4. to develop among students the ability to tolerate ambiguity.</a:t>
            </a:r>
          </a:p>
          <a:p>
            <a:pPr algn="just"/>
            <a:r>
              <a:rPr lang="en-US" dirty="0" smtClean="0"/>
              <a:t>5. to make the students understand the tentative nature of knowledge.</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37</a:t>
            </a:fld>
            <a:endParaRPr lang="en-IN"/>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Phases of ITM</a:t>
            </a:r>
            <a:endParaRPr lang="en-IN"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59909449"/>
              </p:ext>
            </p:extLst>
          </p:nvPr>
        </p:nvGraphicFramePr>
        <p:xfrm>
          <a:off x="838200" y="1825625"/>
          <a:ext cx="10515600" cy="393192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sz="3600" dirty="0" smtClean="0"/>
                        <a:t>Phase I-</a:t>
                      </a:r>
                      <a:r>
                        <a:rPr lang="en-US" sz="3600" baseline="0" dirty="0" smtClean="0"/>
                        <a:t> Encounter with the problem</a:t>
                      </a:r>
                      <a:endParaRPr lang="en-IN" sz="3600" baseline="0" dirty="0" smtClean="0"/>
                    </a:p>
                    <a:p>
                      <a:endParaRPr lang="en-US" sz="3600" baseline="0" dirty="0" smtClean="0"/>
                    </a:p>
                    <a:p>
                      <a:endParaRPr lang="en-US" sz="3600" baseline="0" dirty="0" smtClean="0"/>
                    </a:p>
                    <a:p>
                      <a:endParaRPr lang="en-US" sz="3600" baseline="0" dirty="0" smtClean="0"/>
                    </a:p>
                    <a:p>
                      <a:endParaRPr lang="en-US" sz="3600" baseline="0" dirty="0" smtClean="0"/>
                    </a:p>
                    <a:p>
                      <a:endParaRPr lang="en-IN" sz="3600" dirty="0"/>
                    </a:p>
                  </a:txBody>
                  <a:tcPr/>
                </a:tc>
                <a:tc>
                  <a:txBody>
                    <a:bodyPr/>
                    <a:lstStyle/>
                    <a:p>
                      <a:r>
                        <a:rPr lang="en-US" sz="3600" dirty="0" smtClean="0"/>
                        <a:t>The teacher presents the preplanned discrepant event and explains the inquiry procedures.</a:t>
                      </a:r>
                      <a:endParaRPr lang="en-IN" sz="3600" dirty="0"/>
                    </a:p>
                  </a:txBody>
                  <a:tcPr/>
                </a:tc>
              </a:tr>
            </a:tbl>
          </a:graphicData>
        </a:graphic>
      </p:graphicFrame>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38</a:t>
            </a:fld>
            <a:endParaRPr lang="en-IN"/>
          </a:p>
        </p:txBody>
      </p:sp>
    </p:spTree>
    <p:extLst>
      <p:ext uri="{BB962C8B-B14F-4D97-AF65-F5344CB8AC3E}">
        <p14:creationId xmlns:p14="http://schemas.microsoft.com/office/powerpoint/2010/main" val="4263947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37165083"/>
              </p:ext>
            </p:extLst>
          </p:nvPr>
        </p:nvGraphicFramePr>
        <p:xfrm>
          <a:off x="838200" y="1825625"/>
          <a:ext cx="10515600" cy="448056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sz="3600" dirty="0" smtClean="0"/>
                        <a:t>Phase II- Data</a:t>
                      </a:r>
                      <a:r>
                        <a:rPr lang="en-US" sz="3600" baseline="0" dirty="0" smtClean="0"/>
                        <a:t> gathering – Verification</a:t>
                      </a:r>
                      <a:endParaRPr lang="en-IN" sz="3600" baseline="0" dirty="0" smtClean="0"/>
                    </a:p>
                    <a:p>
                      <a:endParaRPr lang="en-US" sz="3600" dirty="0" smtClean="0"/>
                    </a:p>
                    <a:p>
                      <a:endParaRPr lang="en-US" sz="3600" dirty="0" smtClean="0"/>
                    </a:p>
                    <a:p>
                      <a:endParaRPr lang="en-US" sz="3600" dirty="0" smtClean="0"/>
                    </a:p>
                    <a:p>
                      <a:endParaRPr lang="en-US" sz="3600" dirty="0" smtClean="0"/>
                    </a:p>
                    <a:p>
                      <a:endParaRPr lang="en-US" sz="3600" dirty="0" smtClean="0"/>
                    </a:p>
                    <a:p>
                      <a:endParaRPr lang="en-IN" sz="3600" dirty="0"/>
                    </a:p>
                  </a:txBody>
                  <a:tcPr/>
                </a:tc>
                <a:tc>
                  <a:txBody>
                    <a:bodyPr/>
                    <a:lstStyle/>
                    <a:p>
                      <a:pPr algn="just"/>
                      <a:r>
                        <a:rPr lang="en-US" sz="3600" dirty="0" smtClean="0"/>
                        <a:t>The students inquire about the nature and identity of the objects, events, properties and conditions related</a:t>
                      </a:r>
                      <a:r>
                        <a:rPr lang="en-US" sz="3600" baseline="0" dirty="0" smtClean="0"/>
                        <a:t> to the problem.</a:t>
                      </a:r>
                      <a:endParaRPr lang="en-IN" sz="3600" dirty="0"/>
                    </a:p>
                  </a:txBody>
                  <a:tcPr/>
                </a:tc>
              </a:tr>
            </a:tbl>
          </a:graphicData>
        </a:graphic>
      </p:graphicFrame>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39</a:t>
            </a:fld>
            <a:endParaRPr lang="en-IN"/>
          </a:p>
        </p:txBody>
      </p:sp>
    </p:spTree>
    <p:extLst>
      <p:ext uri="{BB962C8B-B14F-4D97-AF65-F5344CB8AC3E}">
        <p14:creationId xmlns:p14="http://schemas.microsoft.com/office/powerpoint/2010/main" val="2274011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Assumptions regarding teaching models</a:t>
            </a:r>
            <a:endParaRPr lang="en-IN" b="1" dirty="0"/>
          </a:p>
        </p:txBody>
      </p:sp>
      <p:sp>
        <p:nvSpPr>
          <p:cNvPr id="3" name="Content Placeholder 2"/>
          <p:cNvSpPr>
            <a:spLocks noGrp="1"/>
          </p:cNvSpPr>
          <p:nvPr>
            <p:ph idx="1"/>
          </p:nvPr>
        </p:nvSpPr>
        <p:spPr/>
        <p:txBody>
          <a:bodyPr/>
          <a:lstStyle/>
          <a:p>
            <a:pPr marL="514350" indent="-514350" algn="just">
              <a:buAutoNum type="arabicParenR"/>
            </a:pPr>
            <a:r>
              <a:rPr lang="en-US" dirty="0" smtClean="0"/>
              <a:t>Teaching is a means for generating an environment of learning. It involves a number of independent variables influencing student learning.</a:t>
            </a:r>
          </a:p>
          <a:p>
            <a:pPr marL="514350" indent="-514350" algn="just">
              <a:buAutoNum type="arabicParenR"/>
            </a:pPr>
            <a:r>
              <a:rPr lang="en-US" dirty="0" smtClean="0"/>
              <a:t>2) different types of teaching objectives are achieved by organizing teaching elements in different ways.</a:t>
            </a:r>
          </a:p>
          <a:p>
            <a:pPr marL="514350" indent="-514350" algn="just">
              <a:buAutoNum type="arabicParenR"/>
            </a:pPr>
            <a:r>
              <a:rPr lang="en-US" dirty="0" smtClean="0"/>
              <a:t>Teaching models provide learning experience by creating appropriate environment conducive to real </a:t>
            </a:r>
            <a:r>
              <a:rPr lang="en-US" dirty="0" err="1" smtClean="0"/>
              <a:t>behavioural</a:t>
            </a:r>
            <a:r>
              <a:rPr lang="en-US" dirty="0" smtClean="0"/>
              <a:t> outcomes.</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4</a:t>
            </a:fld>
            <a:endParaRPr lang="en-IN"/>
          </a:p>
        </p:txBody>
      </p:sp>
    </p:spTree>
    <p:extLst>
      <p:ext uri="{BB962C8B-B14F-4D97-AF65-F5344CB8AC3E}">
        <p14:creationId xmlns:p14="http://schemas.microsoft.com/office/powerpoint/2010/main" val="19787197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93775629"/>
              </p:ext>
            </p:extLst>
          </p:nvPr>
        </p:nvGraphicFramePr>
        <p:xfrm>
          <a:off x="838200" y="1825625"/>
          <a:ext cx="10515600" cy="448056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sz="3600" dirty="0" smtClean="0"/>
                        <a:t>Phase-</a:t>
                      </a:r>
                      <a:r>
                        <a:rPr lang="en-US" sz="3600" baseline="0" dirty="0" smtClean="0"/>
                        <a:t> III- Data gathering- Experimentation</a:t>
                      </a:r>
                    </a:p>
                    <a:p>
                      <a:endParaRPr lang="en-US" sz="3600" baseline="0" dirty="0" smtClean="0"/>
                    </a:p>
                    <a:p>
                      <a:endParaRPr lang="en-US" sz="3600" baseline="0" dirty="0" smtClean="0"/>
                    </a:p>
                    <a:p>
                      <a:endParaRPr lang="en-US" sz="3600" baseline="0" dirty="0" smtClean="0"/>
                    </a:p>
                    <a:p>
                      <a:endParaRPr lang="en-US" sz="3600" baseline="0" dirty="0" smtClean="0"/>
                    </a:p>
                    <a:p>
                      <a:endParaRPr lang="en-US" sz="3600" baseline="0" dirty="0" smtClean="0"/>
                    </a:p>
                    <a:p>
                      <a:endParaRPr lang="en-IN" sz="3600" dirty="0"/>
                    </a:p>
                  </a:txBody>
                  <a:tcPr/>
                </a:tc>
                <a:tc>
                  <a:txBody>
                    <a:bodyPr/>
                    <a:lstStyle/>
                    <a:p>
                      <a:pPr algn="just"/>
                      <a:r>
                        <a:rPr lang="en-US" sz="3600" dirty="0" smtClean="0"/>
                        <a:t>Asks the students to organize the data which they have gathered  and to give the most appropriate explanation which fits the data.</a:t>
                      </a:r>
                      <a:endParaRPr lang="en-IN" sz="3600" dirty="0"/>
                    </a:p>
                  </a:txBody>
                  <a:tcPr/>
                </a:tc>
              </a:tr>
            </a:tbl>
          </a:graphicData>
        </a:graphic>
      </p:graphicFrame>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40</a:t>
            </a:fld>
            <a:endParaRPr lang="en-IN"/>
          </a:p>
        </p:txBody>
      </p:sp>
    </p:spTree>
    <p:extLst>
      <p:ext uri="{BB962C8B-B14F-4D97-AF65-F5344CB8AC3E}">
        <p14:creationId xmlns:p14="http://schemas.microsoft.com/office/powerpoint/2010/main" val="42617650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97906163"/>
              </p:ext>
            </p:extLst>
          </p:nvPr>
        </p:nvGraphicFramePr>
        <p:xfrm>
          <a:off x="838200" y="1825625"/>
          <a:ext cx="10515600" cy="173736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sz="3600" dirty="0" smtClean="0"/>
                        <a:t>Phase IV-  Formulating  rules or explanations</a:t>
                      </a:r>
                      <a:endParaRPr lang="en-IN" sz="3600" dirty="0"/>
                    </a:p>
                  </a:txBody>
                  <a:tcPr/>
                </a:tc>
                <a:tc>
                  <a:txBody>
                    <a:bodyPr/>
                    <a:lstStyle/>
                    <a:p>
                      <a:pPr algn="just"/>
                      <a:r>
                        <a:rPr lang="en-US" sz="3600" dirty="0" smtClean="0"/>
                        <a:t>Teacher asks the students to formulate rules</a:t>
                      </a:r>
                      <a:r>
                        <a:rPr lang="en-US" sz="3600" baseline="0" dirty="0" smtClean="0"/>
                        <a:t> based on the third phase </a:t>
                      </a:r>
                      <a:endParaRPr lang="en-IN" sz="3600" dirty="0"/>
                    </a:p>
                  </a:txBody>
                  <a:tcPr/>
                </a:tc>
              </a:tr>
            </a:tbl>
          </a:graphicData>
        </a:graphic>
      </p:graphicFrame>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41</a:t>
            </a:fld>
            <a:endParaRPr lang="en-IN"/>
          </a:p>
        </p:txBody>
      </p:sp>
    </p:spTree>
    <p:extLst>
      <p:ext uri="{BB962C8B-B14F-4D97-AF65-F5344CB8AC3E}">
        <p14:creationId xmlns:p14="http://schemas.microsoft.com/office/powerpoint/2010/main" val="2815445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51270732"/>
              </p:ext>
            </p:extLst>
          </p:nvPr>
        </p:nvGraphicFramePr>
        <p:xfrm>
          <a:off x="838200" y="1825625"/>
          <a:ext cx="10515600" cy="393192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sz="3600" dirty="0" smtClean="0"/>
                        <a:t>Phase V- Analysis of the inquiry procedure</a:t>
                      </a:r>
                    </a:p>
                    <a:p>
                      <a:endParaRPr lang="en-US" sz="3600" dirty="0" smtClean="0"/>
                    </a:p>
                    <a:p>
                      <a:endParaRPr lang="en-US" sz="3600" dirty="0" smtClean="0"/>
                    </a:p>
                    <a:p>
                      <a:endParaRPr lang="en-US" sz="3600" dirty="0" smtClean="0"/>
                    </a:p>
                    <a:p>
                      <a:endParaRPr lang="en-US" sz="3600" smtClean="0"/>
                    </a:p>
                    <a:p>
                      <a:endParaRPr lang="en-IN" sz="3600" dirty="0"/>
                    </a:p>
                  </a:txBody>
                  <a:tcPr/>
                </a:tc>
                <a:tc>
                  <a:txBody>
                    <a:bodyPr/>
                    <a:lstStyle/>
                    <a:p>
                      <a:r>
                        <a:rPr lang="en-US" dirty="0" smtClean="0"/>
                        <a:t> </a:t>
                      </a:r>
                      <a:r>
                        <a:rPr lang="en-US" sz="3600" dirty="0" smtClean="0"/>
                        <a:t>Asks the students to  </a:t>
                      </a:r>
                      <a:r>
                        <a:rPr lang="en-US" sz="3600" dirty="0" err="1" smtClean="0"/>
                        <a:t>analyse</a:t>
                      </a:r>
                      <a:r>
                        <a:rPr lang="en-US" sz="3600" dirty="0" smtClean="0"/>
                        <a:t> the pattern of inquiry</a:t>
                      </a:r>
                      <a:r>
                        <a:rPr lang="en-US" dirty="0" smtClean="0"/>
                        <a:t>.</a:t>
                      </a:r>
                      <a:endParaRPr lang="en-IN" dirty="0"/>
                    </a:p>
                  </a:txBody>
                  <a:tcPr/>
                </a:tc>
              </a:tr>
            </a:tbl>
          </a:graphicData>
        </a:graphic>
      </p:graphicFrame>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42</a:t>
            </a:fld>
            <a:endParaRPr lang="en-IN"/>
          </a:p>
        </p:txBody>
      </p:sp>
    </p:spTree>
    <p:extLst>
      <p:ext uri="{BB962C8B-B14F-4D97-AF65-F5344CB8AC3E}">
        <p14:creationId xmlns:p14="http://schemas.microsoft.com/office/powerpoint/2010/main" val="1504960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Role of Teaching Models</a:t>
            </a:r>
            <a:endParaRPr lang="en-IN" b="1" dirty="0"/>
          </a:p>
        </p:txBody>
      </p:sp>
      <p:sp>
        <p:nvSpPr>
          <p:cNvPr id="3" name="Content Placeholder 2"/>
          <p:cNvSpPr>
            <a:spLocks noGrp="1"/>
          </p:cNvSpPr>
          <p:nvPr>
            <p:ph idx="1"/>
          </p:nvPr>
        </p:nvSpPr>
        <p:spPr/>
        <p:txBody>
          <a:bodyPr>
            <a:normAutofit/>
          </a:bodyPr>
          <a:lstStyle/>
          <a:p>
            <a:pPr algn="just"/>
            <a:r>
              <a:rPr lang="en-US" dirty="0" smtClean="0"/>
              <a:t> It may help a teacher to develop his capacity to teach larger number of children and create conducive environment for their learning.</a:t>
            </a:r>
          </a:p>
          <a:p>
            <a:pPr algn="just"/>
            <a:r>
              <a:rPr lang="en-US" dirty="0" smtClean="0"/>
              <a:t>It may help curriculum makers to plan learning centered curriculum which provides a variety of educational experiences to children.</a:t>
            </a:r>
          </a:p>
          <a:p>
            <a:pPr algn="just"/>
            <a:r>
              <a:rPr lang="en-US" dirty="0" smtClean="0"/>
              <a:t>It may help to create more interesting and effective instructional materials and learning resources.</a:t>
            </a:r>
          </a:p>
          <a:p>
            <a:pPr algn="just"/>
            <a:r>
              <a:rPr lang="en-US" dirty="0" smtClean="0"/>
              <a:t>It may stimulate the developments of new and better forms and opportunities for education.</a:t>
            </a:r>
          </a:p>
          <a:p>
            <a:pPr algn="just"/>
            <a:r>
              <a:rPr lang="en-US" dirty="0" smtClean="0"/>
              <a:t>It may help to formulate a comprehensive theory of teaching.</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5</a:t>
            </a:fld>
            <a:endParaRPr lang="en-IN"/>
          </a:p>
        </p:txBody>
      </p:sp>
    </p:spTree>
    <p:extLst>
      <p:ext uri="{BB962C8B-B14F-4D97-AF65-F5344CB8AC3E}">
        <p14:creationId xmlns:p14="http://schemas.microsoft.com/office/powerpoint/2010/main" val="758481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Families of teaching models</a:t>
            </a:r>
            <a:endParaRPr lang="en-IN" b="1" dirty="0"/>
          </a:p>
        </p:txBody>
      </p:sp>
      <p:sp>
        <p:nvSpPr>
          <p:cNvPr id="3" name="Content Placeholder 2"/>
          <p:cNvSpPr>
            <a:spLocks noGrp="1"/>
          </p:cNvSpPr>
          <p:nvPr>
            <p:ph idx="1"/>
          </p:nvPr>
        </p:nvSpPr>
        <p:spPr/>
        <p:txBody>
          <a:bodyPr/>
          <a:lstStyle/>
          <a:p>
            <a:r>
              <a:rPr lang="en-US" dirty="0" smtClean="0"/>
              <a:t>There are four families of teaching models.</a:t>
            </a:r>
          </a:p>
          <a:p>
            <a:pPr marL="0" indent="0">
              <a:buNone/>
            </a:pPr>
            <a:r>
              <a:rPr lang="en-US" b="1" dirty="0" smtClean="0"/>
              <a:t>Family I</a:t>
            </a:r>
            <a:r>
              <a:rPr lang="en-US" dirty="0" smtClean="0"/>
              <a:t>- The information processing Family(focus on intellectual capacity)</a:t>
            </a:r>
          </a:p>
          <a:p>
            <a:pPr marL="0" indent="0">
              <a:buNone/>
            </a:pPr>
            <a:r>
              <a:rPr lang="en-US" dirty="0"/>
              <a:t> </a:t>
            </a:r>
            <a:r>
              <a:rPr lang="en-US" dirty="0" smtClean="0"/>
              <a:t>       1. Concept Attainment Model- Jerome S Bruner</a:t>
            </a:r>
          </a:p>
          <a:p>
            <a:pPr marL="0" indent="0">
              <a:buNone/>
            </a:pPr>
            <a:r>
              <a:rPr lang="en-US" dirty="0"/>
              <a:t> </a:t>
            </a:r>
            <a:r>
              <a:rPr lang="en-US" dirty="0" smtClean="0"/>
              <a:t>       2. Inductive Thinking Model- Hilda </a:t>
            </a:r>
            <a:r>
              <a:rPr lang="en-US" dirty="0" err="1" smtClean="0"/>
              <a:t>Taba</a:t>
            </a:r>
            <a:endParaRPr lang="en-US" dirty="0" smtClean="0"/>
          </a:p>
          <a:p>
            <a:pPr marL="0" indent="0">
              <a:buNone/>
            </a:pPr>
            <a:r>
              <a:rPr lang="en-US" dirty="0"/>
              <a:t> </a:t>
            </a:r>
            <a:r>
              <a:rPr lang="en-US" dirty="0" smtClean="0"/>
              <a:t>       3. Inquiry Training Model- J Richard </a:t>
            </a:r>
            <a:r>
              <a:rPr lang="en-US" dirty="0" err="1" smtClean="0"/>
              <a:t>Suchman</a:t>
            </a:r>
            <a:endParaRPr lang="en-US" dirty="0" smtClean="0"/>
          </a:p>
          <a:p>
            <a:pPr marL="0" indent="0">
              <a:buNone/>
            </a:pPr>
            <a:r>
              <a:rPr lang="en-US" dirty="0"/>
              <a:t> </a:t>
            </a:r>
            <a:r>
              <a:rPr lang="en-US" dirty="0" smtClean="0"/>
              <a:t>       4. Cognitive Development Model- Jean Piaget</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6</a:t>
            </a:fld>
            <a:endParaRPr lang="en-IN"/>
          </a:p>
        </p:txBody>
      </p:sp>
    </p:spTree>
    <p:extLst>
      <p:ext uri="{BB962C8B-B14F-4D97-AF65-F5344CB8AC3E}">
        <p14:creationId xmlns:p14="http://schemas.microsoft.com/office/powerpoint/2010/main" val="3308678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Models of this family focus on intellectual capacity. The primary purposes are the following:</a:t>
            </a:r>
          </a:p>
          <a:p>
            <a:r>
              <a:rPr lang="en-US" dirty="0"/>
              <a:t> </a:t>
            </a:r>
            <a:r>
              <a:rPr lang="en-US" dirty="0" smtClean="0"/>
              <a:t> </a:t>
            </a:r>
            <a:r>
              <a:rPr lang="en-US" dirty="0" err="1" smtClean="0"/>
              <a:t>i</a:t>
            </a:r>
            <a:r>
              <a:rPr lang="en-US" dirty="0" smtClean="0"/>
              <a:t>. mastering of the methods of inquiry</a:t>
            </a:r>
          </a:p>
          <a:p>
            <a:r>
              <a:rPr lang="en-US" dirty="0"/>
              <a:t> </a:t>
            </a:r>
            <a:r>
              <a:rPr lang="en-US" dirty="0" smtClean="0"/>
              <a:t> ii. Developing the skill for processing information</a:t>
            </a:r>
          </a:p>
          <a:p>
            <a:r>
              <a:rPr lang="en-US" dirty="0"/>
              <a:t> </a:t>
            </a:r>
            <a:r>
              <a:rPr lang="en-US" dirty="0" smtClean="0"/>
              <a:t> iii. Fostering the ability </a:t>
            </a:r>
            <a:r>
              <a:rPr lang="en-US" smtClean="0"/>
              <a:t>to think </a:t>
            </a:r>
            <a:endParaRPr lang="en-IN"/>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7</a:t>
            </a:fld>
            <a:endParaRPr lang="en-IN"/>
          </a:p>
        </p:txBody>
      </p:sp>
    </p:spTree>
    <p:extLst>
      <p:ext uri="{BB962C8B-B14F-4D97-AF65-F5344CB8AC3E}">
        <p14:creationId xmlns:p14="http://schemas.microsoft.com/office/powerpoint/2010/main" val="3888653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Family II- </a:t>
            </a:r>
            <a:r>
              <a:rPr lang="en-US" dirty="0" smtClean="0"/>
              <a:t>The Personal Family (Focus on the personal development of the individual)</a:t>
            </a:r>
          </a:p>
          <a:p>
            <a:pPr marL="0" indent="0">
              <a:buNone/>
            </a:pPr>
            <a:r>
              <a:rPr lang="en-US" dirty="0" smtClean="0"/>
              <a:t>         1) Non directive teaching Model-Carl Rogers.</a:t>
            </a:r>
          </a:p>
          <a:p>
            <a:pPr marL="0" indent="0">
              <a:buNone/>
            </a:pPr>
            <a:r>
              <a:rPr lang="en-US" dirty="0" smtClean="0"/>
              <a:t>The primary goals are:</a:t>
            </a:r>
          </a:p>
          <a:p>
            <a:pPr marL="571500" indent="-571500">
              <a:buAutoNum type="romanLcParenR"/>
            </a:pPr>
            <a:r>
              <a:rPr lang="en-US" dirty="0" smtClean="0"/>
              <a:t>To increase the students sense of self worth.</a:t>
            </a:r>
          </a:p>
          <a:p>
            <a:pPr marL="0" indent="0">
              <a:buNone/>
            </a:pPr>
            <a:r>
              <a:rPr lang="en-US" dirty="0" smtClean="0"/>
              <a:t>ii)  to help students understand themselves more fully.</a:t>
            </a:r>
          </a:p>
          <a:p>
            <a:pPr marL="0" indent="0">
              <a:buNone/>
            </a:pPr>
            <a:r>
              <a:rPr lang="en-US" dirty="0" smtClean="0"/>
              <a:t>iii) To help students refine their emotions.</a:t>
            </a:r>
          </a:p>
          <a:p>
            <a:pPr marL="0" indent="0">
              <a:buNone/>
            </a:pPr>
            <a:r>
              <a:rPr lang="en-US" dirty="0" smtClean="0"/>
              <a:t>iv) To foster the student’s creativity.</a:t>
            </a:r>
          </a:p>
          <a:p>
            <a:pPr marL="0" indent="0">
              <a:buNone/>
            </a:pPr>
            <a:endParaRPr lang="en-US" dirty="0" smtClean="0"/>
          </a:p>
          <a:p>
            <a:pPr marL="0" indent="0">
              <a:buNone/>
            </a:pP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8</a:t>
            </a:fld>
            <a:endParaRPr lang="en-IN"/>
          </a:p>
        </p:txBody>
      </p:sp>
    </p:spTree>
    <p:extLst>
      <p:ext uri="{BB962C8B-B14F-4D97-AF65-F5344CB8AC3E}">
        <p14:creationId xmlns:p14="http://schemas.microsoft.com/office/powerpoint/2010/main" val="2385286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Family III</a:t>
            </a:r>
            <a:r>
              <a:rPr lang="en-US" dirty="0" smtClean="0"/>
              <a:t>: The social family-</a:t>
            </a:r>
          </a:p>
          <a:p>
            <a:pPr marL="514350" indent="-514350">
              <a:buAutoNum type="arabicParenR"/>
            </a:pPr>
            <a:r>
              <a:rPr lang="en-US" dirty="0" smtClean="0"/>
              <a:t>Group Investigation Model- Herbert </a:t>
            </a:r>
            <a:r>
              <a:rPr lang="en-US" dirty="0" err="1" smtClean="0"/>
              <a:t>Thelen</a:t>
            </a:r>
            <a:endParaRPr lang="en-US" dirty="0" smtClean="0"/>
          </a:p>
          <a:p>
            <a:pPr marL="514350" indent="-514350">
              <a:buAutoNum type="arabicParenR"/>
            </a:pPr>
            <a:r>
              <a:rPr lang="en-US" dirty="0" smtClean="0"/>
              <a:t>Social Inquiry Model- </a:t>
            </a:r>
            <a:r>
              <a:rPr lang="en-US" dirty="0" err="1" smtClean="0"/>
              <a:t>Thelen</a:t>
            </a:r>
            <a:r>
              <a:rPr lang="en-US" dirty="0" smtClean="0"/>
              <a:t>, Oliver, Sharer.</a:t>
            </a:r>
          </a:p>
          <a:p>
            <a:pPr marL="0" indent="0">
              <a:buNone/>
            </a:pPr>
            <a:r>
              <a:rPr lang="en-US" dirty="0"/>
              <a:t> </a:t>
            </a:r>
            <a:r>
              <a:rPr lang="en-US" dirty="0" smtClean="0"/>
              <a:t>    The models in this family emphasize the relationship of the individual to society. The primary goals are the following:</a:t>
            </a:r>
          </a:p>
          <a:p>
            <a:pPr marL="571500" indent="-571500">
              <a:buAutoNum type="romanLcParenR"/>
            </a:pPr>
            <a:r>
              <a:rPr lang="en-US" dirty="0" smtClean="0"/>
              <a:t>To train students work together</a:t>
            </a:r>
          </a:p>
          <a:p>
            <a:pPr marL="571500" indent="-571500">
              <a:buAutoNum type="romanLcParenR"/>
            </a:pPr>
            <a:r>
              <a:rPr lang="en-US" dirty="0" smtClean="0"/>
              <a:t>To develop skills for maintaining human relations.</a:t>
            </a:r>
          </a:p>
          <a:p>
            <a:pPr marL="571500" indent="-571500">
              <a:buAutoNum type="romanLcParenR"/>
            </a:pPr>
            <a:r>
              <a:rPr lang="en-US" dirty="0" smtClean="0"/>
              <a:t>To inculcate personal and social values.</a:t>
            </a:r>
            <a:endParaRPr lang="en-IN" dirty="0"/>
          </a:p>
        </p:txBody>
      </p:sp>
      <p:sp>
        <p:nvSpPr>
          <p:cNvPr id="4" name="Footer Placeholder 3"/>
          <p:cNvSpPr>
            <a:spLocks noGrp="1"/>
          </p:cNvSpPr>
          <p:nvPr>
            <p:ph type="ftr" sz="quarter" idx="11"/>
          </p:nvPr>
        </p:nvSpPr>
        <p:spPr/>
        <p:txBody>
          <a:bodyPr/>
          <a:lstStyle/>
          <a:p>
            <a:r>
              <a:rPr lang="en-IN" smtClean="0"/>
              <a:t>EDU 10.7 Unit III Models of Teaching</a:t>
            </a:r>
            <a:endParaRPr lang="en-IN"/>
          </a:p>
        </p:txBody>
      </p:sp>
      <p:sp>
        <p:nvSpPr>
          <p:cNvPr id="5" name="Slide Number Placeholder 4"/>
          <p:cNvSpPr>
            <a:spLocks noGrp="1"/>
          </p:cNvSpPr>
          <p:nvPr>
            <p:ph type="sldNum" sz="quarter" idx="12"/>
          </p:nvPr>
        </p:nvSpPr>
        <p:spPr/>
        <p:txBody>
          <a:bodyPr/>
          <a:lstStyle/>
          <a:p>
            <a:fld id="{98B093E0-C1EE-445D-9F09-7628C16812DD}" type="slidenum">
              <a:rPr lang="en-IN" smtClean="0"/>
              <a:pPr/>
              <a:t>9</a:t>
            </a:fld>
            <a:endParaRPr lang="en-IN"/>
          </a:p>
        </p:txBody>
      </p:sp>
    </p:spTree>
    <p:extLst>
      <p:ext uri="{BB962C8B-B14F-4D97-AF65-F5344CB8AC3E}">
        <p14:creationId xmlns:p14="http://schemas.microsoft.com/office/powerpoint/2010/main" val="10219462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1390</TotalTime>
  <Words>2729</Words>
  <Application>Microsoft Office PowerPoint</Application>
  <PresentationFormat>Widescreen</PresentationFormat>
  <Paragraphs>304</Paragraphs>
  <Slides>42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Calibri</vt:lpstr>
      <vt:lpstr>Calibri Light</vt:lpstr>
      <vt:lpstr>Office Theme</vt:lpstr>
      <vt:lpstr>Models of Teaching</vt:lpstr>
      <vt:lpstr>                     Definition </vt:lpstr>
      <vt:lpstr>PowerPoint Presentation</vt:lpstr>
      <vt:lpstr>Assumptions regarding teaching models</vt:lpstr>
      <vt:lpstr>Role of Teaching Models</vt:lpstr>
      <vt:lpstr>              Families of teaching models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Instructional and Nurturant effects</vt:lpstr>
      <vt:lpstr>PowerPoint Presentation</vt:lpstr>
      <vt:lpstr>Concept Attainment Model</vt:lpstr>
      <vt:lpstr>Concept attainment and concept formation</vt:lpstr>
      <vt:lpstr>              Concepts</vt:lpstr>
      <vt:lpstr>PowerPoint Presentation</vt:lpstr>
      <vt:lpstr>PowerPoint Presentation</vt:lpstr>
      <vt:lpstr>PowerPoint Presentation</vt:lpstr>
      <vt:lpstr>PowerPoint Presentation</vt:lpstr>
      <vt:lpstr>A test of concept attainment</vt:lpstr>
      <vt:lpstr>Strategies for concept attainment</vt:lpstr>
      <vt:lpstr>Description of the model-CAM</vt:lpstr>
      <vt:lpstr>PowerPoint Presentation</vt:lpstr>
      <vt:lpstr>PowerPoint Presentation</vt:lpstr>
      <vt:lpstr>PowerPoint Presentation</vt:lpstr>
      <vt:lpstr>PowerPoint Presentation</vt:lpstr>
      <vt:lpstr>PowerPoint Presentation</vt:lpstr>
      <vt:lpstr>PowerPoint Presentation</vt:lpstr>
      <vt:lpstr>INQUIRY TRAINING MODEL</vt:lpstr>
      <vt:lpstr>PowerPoint Presentation</vt:lpstr>
      <vt:lpstr>             Assumptions behind ITM</vt:lpstr>
      <vt:lpstr>Specific objectives of ITM</vt:lpstr>
      <vt:lpstr>                  Phases of ITM</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Models of Teaching</dc:title>
  <dc:creator>user</dc:creator>
  <cp:lastModifiedBy>user</cp:lastModifiedBy>
  <cp:revision>80</cp:revision>
  <dcterms:created xsi:type="dcterms:W3CDTF">2021-06-23T04:51:52Z</dcterms:created>
  <dcterms:modified xsi:type="dcterms:W3CDTF">2021-08-11T10:19:44Z</dcterms:modified>
</cp:coreProperties>
</file>